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147483430" r:id="rId2"/>
    <p:sldId id="2147482242" r:id="rId3"/>
    <p:sldId id="2147482243" r:id="rId4"/>
    <p:sldId id="2147482244" r:id="rId5"/>
    <p:sldId id="2147482245" r:id="rId6"/>
    <p:sldId id="2147482246" r:id="rId7"/>
    <p:sldId id="2147482247" r:id="rId8"/>
    <p:sldId id="2147482248" r:id="rId9"/>
    <p:sldId id="2147482252" r:id="rId10"/>
    <p:sldId id="2147482253" r:id="rId11"/>
    <p:sldId id="2147482254" r:id="rId12"/>
    <p:sldId id="2147482255" r:id="rId13"/>
    <p:sldId id="2147483431" r:id="rId14"/>
    <p:sldId id="2147483413" r:id="rId15"/>
    <p:sldId id="2147483422" r:id="rId16"/>
    <p:sldId id="2147482351" r:id="rId17"/>
    <p:sldId id="2147483426" r:id="rId18"/>
    <p:sldId id="2147483432" r:id="rId19"/>
    <p:sldId id="2147483433" r:id="rId20"/>
    <p:sldId id="2147483434" r:id="rId21"/>
    <p:sldId id="2147483435" r:id="rId22"/>
    <p:sldId id="2147482260" r:id="rId23"/>
    <p:sldId id="2147482262" r:id="rId24"/>
    <p:sldId id="2147483441" r:id="rId25"/>
    <p:sldId id="2147482325" r:id="rId26"/>
    <p:sldId id="2147482326" r:id="rId27"/>
    <p:sldId id="2147483454" r:id="rId28"/>
    <p:sldId id="2147483445" r:id="rId29"/>
    <p:sldId id="2147482266" r:id="rId30"/>
    <p:sldId id="2147483455" r:id="rId31"/>
    <p:sldId id="2147482271" r:id="rId32"/>
    <p:sldId id="2145705698" r:id="rId33"/>
    <p:sldId id="2147482270" r:id="rId34"/>
    <p:sldId id="2147482269" r:id="rId35"/>
    <p:sldId id="293" r:id="rId36"/>
    <p:sldId id="256" r:id="rId37"/>
    <p:sldId id="2147482273" r:id="rId38"/>
    <p:sldId id="2147483438" r:id="rId39"/>
    <p:sldId id="2147483439" r:id="rId40"/>
    <p:sldId id="2147483440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73"/>
    <p:restoredTop sz="94620"/>
  </p:normalViewPr>
  <p:slideViewPr>
    <p:cSldViewPr snapToGrid="0">
      <p:cViewPr varScale="1">
        <p:scale>
          <a:sx n="209" d="100"/>
          <a:sy n="209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43F1B-7860-D547-8F4E-5A7105D06154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C8180-7DF4-1A4A-A6B9-FF81531A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186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5400" dirty="0">
                <a:effectLst/>
                <a:latin typeface="Helvetica Neue" panose="02000503000000020004" pitchFamily="2" charset="0"/>
              </a:rPr>
              <a:t>The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main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reason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that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the BCLC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algorithm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for HCC treatment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like the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Ptolemaic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System,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fascinating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for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its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simplicity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, and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because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makes HCC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managment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easy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also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without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a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tumor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board,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but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conceptually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wrong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7BF53-3743-2147-9FAC-BEEA8B3A378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But treatment </a:t>
            </a:r>
            <a:r>
              <a:rPr lang="it-IT" dirty="0" err="1"/>
              <a:t>variable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independent</a:t>
            </a:r>
            <a:r>
              <a:rPr lang="it-IT" dirty="0"/>
              <a:t> from stage,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ordered</a:t>
            </a:r>
            <a:r>
              <a:rPr lang="it-IT" dirty="0"/>
              <a:t> in a </a:t>
            </a:r>
            <a:r>
              <a:rPr lang="it-IT" dirty="0" err="1"/>
              <a:t>hierarchical</a:t>
            </a:r>
            <a:r>
              <a:rPr lang="it-IT" dirty="0"/>
              <a:t> order in </a:t>
            </a:r>
            <a:r>
              <a:rPr lang="it-IT" dirty="0" err="1"/>
              <a:t>terms</a:t>
            </a:r>
            <a:r>
              <a:rPr lang="it-IT" dirty="0"/>
              <a:t> of </a:t>
            </a:r>
            <a:r>
              <a:rPr lang="it-IT" dirty="0" err="1"/>
              <a:t>suvival</a:t>
            </a:r>
            <a:r>
              <a:rPr lang="it-IT" dirty="0"/>
              <a:t> benefits. LT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first place, after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LR, after </a:t>
            </a:r>
            <a:r>
              <a:rPr lang="it-IT" dirty="0" err="1"/>
              <a:t>ablation</a:t>
            </a:r>
            <a:r>
              <a:rPr lang="it-IT" dirty="0"/>
              <a:t>, after IAT, after </a:t>
            </a:r>
            <a:r>
              <a:rPr lang="it-IT" dirty="0" err="1"/>
              <a:t>systemic</a:t>
            </a:r>
            <a:r>
              <a:rPr lang="it-IT" dirty="0"/>
              <a:t> therapy.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approach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some </a:t>
            </a:r>
            <a:r>
              <a:rPr lang="it-IT" dirty="0" err="1"/>
              <a:t>problems</a:t>
            </a:r>
            <a:r>
              <a:rPr lang="it-IT" dirty="0"/>
              <a:t>, </a:t>
            </a:r>
            <a:r>
              <a:rPr lang="it-IT" dirty="0" err="1"/>
              <a:t>particularly</a:t>
            </a:r>
            <a:r>
              <a:rPr lang="it-IT" dirty="0"/>
              <a:t> in </a:t>
            </a:r>
            <a:r>
              <a:rPr lang="it-IT" dirty="0" err="1"/>
              <a:t>unexperienced</a:t>
            </a:r>
            <a:r>
              <a:rPr lang="it-IT" dirty="0"/>
              <a:t> hands, and the risk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of OVERTREATMENT.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1A8E2-B885-0A44-83F0-87F13C1210C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784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For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reason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thought</a:t>
            </a:r>
            <a:r>
              <a:rPr lang="it-IT" dirty="0"/>
              <a:t> to an </a:t>
            </a:r>
            <a:r>
              <a:rPr lang="it-IT" dirty="0" err="1"/>
              <a:t>improvement</a:t>
            </a:r>
            <a:r>
              <a:rPr lang="it-IT" dirty="0"/>
              <a:t> in </a:t>
            </a:r>
            <a:r>
              <a:rPr lang="it-IT" dirty="0" err="1"/>
              <a:t>these</a:t>
            </a:r>
            <a:r>
              <a:rPr lang="it-IT" dirty="0"/>
              <a:t> last </a:t>
            </a:r>
            <a:r>
              <a:rPr lang="it-IT" dirty="0" err="1"/>
              <a:t>two</a:t>
            </a:r>
            <a:r>
              <a:rPr lang="it-IT" dirty="0"/>
              <a:t> papers, and the </a:t>
            </a:r>
            <a:r>
              <a:rPr lang="it-IT" dirty="0" err="1"/>
              <a:t>improvement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concept of </a:t>
            </a:r>
            <a:r>
              <a:rPr lang="it-IT" dirty="0" err="1"/>
              <a:t>Multiparametric</a:t>
            </a:r>
            <a:r>
              <a:rPr lang="it-IT" dirty="0"/>
              <a:t> </a:t>
            </a:r>
            <a:r>
              <a:rPr lang="it-IT" dirty="0" err="1"/>
              <a:t>therapeutic</a:t>
            </a:r>
            <a:r>
              <a:rPr lang="it-IT" dirty="0"/>
              <a:t> </a:t>
            </a:r>
            <a:r>
              <a:rPr lang="it-IT" dirty="0" err="1"/>
              <a:t>hierarchy</a:t>
            </a:r>
            <a:r>
              <a:rPr lang="it-IT" dirty="0"/>
              <a:t>, in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Patient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centre of the </a:t>
            </a:r>
            <a:r>
              <a:rPr lang="it-IT" dirty="0" err="1"/>
              <a:t>Universe</a:t>
            </a:r>
            <a:r>
              <a:rPr lang="it-IT" dirty="0"/>
              <a:t>, and the treatment </a:t>
            </a:r>
            <a:r>
              <a:rPr lang="it-IT" dirty="0" err="1"/>
              <a:t>choice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personalized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D1E8E-3BCE-4DE1-986A-34A987DA04E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58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623AE-EA45-DE4B-83B1-24EA54039A8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176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5400" dirty="0">
                <a:effectLst/>
                <a:latin typeface="Helvetica Neue" panose="02000503000000020004" pitchFamily="2" charset="0"/>
              </a:rPr>
              <a:t>The last slides I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want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to show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you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another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conceptual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evolution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of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this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scheme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7BF53-3743-2147-9FAC-BEEA8B3A378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947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Like in the Einstein </a:t>
            </a:r>
            <a:r>
              <a:rPr lang="it-IT" dirty="0" err="1"/>
              <a:t>relativity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multiparametric</a:t>
            </a:r>
            <a:r>
              <a:rPr lang="it-IT" dirty="0"/>
              <a:t> </a:t>
            </a:r>
            <a:r>
              <a:rPr lang="it-IT" dirty="0" err="1"/>
              <a:t>scheme</a:t>
            </a:r>
            <a:r>
              <a:rPr lang="it-IT" dirty="0"/>
              <a:t> can be </a:t>
            </a:r>
            <a:r>
              <a:rPr lang="it-IT" dirty="0" err="1"/>
              <a:t>used</a:t>
            </a:r>
            <a:r>
              <a:rPr lang="it-IT" dirty="0"/>
              <a:t> in </a:t>
            </a:r>
            <a:r>
              <a:rPr lang="it-IT" dirty="0" err="1"/>
              <a:t>different</a:t>
            </a:r>
            <a:r>
              <a:rPr lang="it-IT" dirty="0"/>
              <a:t> clinical </a:t>
            </a:r>
            <a:r>
              <a:rPr lang="it-IT" dirty="0" err="1"/>
              <a:t>scenarios</a:t>
            </a:r>
            <a:r>
              <a:rPr lang="it-IT" dirty="0"/>
              <a:t>, CLINICAL INTENTS. The first INTENT can curative.</a:t>
            </a:r>
          </a:p>
          <a:p>
            <a:r>
              <a:rPr lang="it-IT" dirty="0" err="1"/>
              <a:t>Represented</a:t>
            </a:r>
            <a:r>
              <a:rPr lang="it-IT" dirty="0"/>
              <a:t> from </a:t>
            </a:r>
            <a:r>
              <a:rPr lang="it-IT" dirty="0" err="1"/>
              <a:t>this</a:t>
            </a:r>
            <a:r>
              <a:rPr lang="it-IT" dirty="0"/>
              <a:t> ARROW FROM TOP TO BOTTOM.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to </a:t>
            </a:r>
            <a:r>
              <a:rPr lang="it-IT" dirty="0" err="1"/>
              <a:t>underline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probably</a:t>
            </a:r>
            <a:r>
              <a:rPr lang="it-IT" dirty="0"/>
              <a:t> </a:t>
            </a:r>
            <a:r>
              <a:rPr lang="it-IT" dirty="0" err="1"/>
              <a:t>wrong</a:t>
            </a:r>
            <a:r>
              <a:rPr lang="it-IT" dirty="0"/>
              <a:t> the </a:t>
            </a:r>
            <a:r>
              <a:rPr lang="it-IT" dirty="0" err="1"/>
              <a:t>old</a:t>
            </a:r>
            <a:r>
              <a:rPr lang="it-IT" dirty="0"/>
              <a:t> </a:t>
            </a:r>
            <a:r>
              <a:rPr lang="it-IT" dirty="0" err="1"/>
              <a:t>distintiction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curative and palliative therapies.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continuum of </a:t>
            </a:r>
            <a:r>
              <a:rPr lang="it-IT" dirty="0" err="1"/>
              <a:t>potenial</a:t>
            </a:r>
            <a:r>
              <a:rPr lang="it-IT" dirty="0"/>
              <a:t> for </a:t>
            </a:r>
            <a:r>
              <a:rPr lang="it-IT" dirty="0" err="1"/>
              <a:t>radicality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maximum with LT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with intra </a:t>
            </a:r>
            <a:r>
              <a:rPr lang="it-IT" dirty="0" err="1"/>
              <a:t>arterial</a:t>
            </a:r>
            <a:r>
              <a:rPr lang="it-IT" dirty="0"/>
              <a:t> therapies and </a:t>
            </a:r>
            <a:r>
              <a:rPr lang="it-IT" dirty="0" err="1"/>
              <a:t>systemic</a:t>
            </a:r>
            <a:r>
              <a:rPr lang="it-IT" dirty="0"/>
              <a:t> therapy. So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obtain</a:t>
            </a:r>
            <a:r>
              <a:rPr lang="it-IT" dirty="0"/>
              <a:t> a </a:t>
            </a:r>
            <a:r>
              <a:rPr lang="it-IT" dirty="0" err="1"/>
              <a:t>potenial</a:t>
            </a:r>
            <a:r>
              <a:rPr lang="it-IT" dirty="0"/>
              <a:t> cure </a:t>
            </a:r>
            <a:r>
              <a:rPr lang="it-IT" dirty="0" err="1"/>
              <a:t>also</a:t>
            </a:r>
            <a:r>
              <a:rPr lang="it-IT" dirty="0"/>
              <a:t> with IAT and </a:t>
            </a:r>
            <a:r>
              <a:rPr lang="it-IT" dirty="0" err="1"/>
              <a:t>systemic</a:t>
            </a:r>
            <a:r>
              <a:rPr lang="it-IT" dirty="0"/>
              <a:t> therapy, and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aim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1A8E2-B885-0A44-83F0-87F13C1210C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841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China.</a:t>
            </a:r>
            <a:br>
              <a:rPr lang="it-IT" dirty="0"/>
            </a:b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late 2000s,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Chinese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clinicians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strategies—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TACE, intra-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arterial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chemotherapy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unresectable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HCC.</a:t>
            </a:r>
            <a:br>
              <a:rPr lang="it-IT" dirty="0"/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2021,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formalized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first national Expert Consensus on Conversion Therapy.</a:t>
            </a:r>
            <a:br>
              <a:rPr lang="it-IT" dirty="0"/>
            </a:b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radical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resection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CNLC stage IIb, stage IIIa, or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thrombosis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it-IT" dirty="0"/>
            </a:b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Preferred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strategies include TACE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PVTT, and high-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multimodal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FDF5-4FDE-B046-86F3-C9504C08134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557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China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master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Europe and the USA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masters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downstaging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transplantation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it-IT" dirty="0"/>
            </a:b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history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Milan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criteria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UCSF, the Up-to-7, the Toronto and Hangzhou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French model, the UNOS policy,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Metroticket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2.0.</a:t>
            </a:r>
            <a:br>
              <a:rPr lang="it-IT" dirty="0"/>
            </a:b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morphology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treatment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downstaged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transplanted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FDF5-4FDE-B046-86F3-C9504C08134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981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paper,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success rates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10%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70%.</a:t>
            </a:r>
            <a:br>
              <a:rPr lang="it-IT" dirty="0"/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wide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variability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regardless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whether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therapy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alone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loco-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strategies.</a:t>
            </a:r>
            <a:br>
              <a:rPr lang="it-IT" dirty="0"/>
            </a:b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something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heterogeneity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treatment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baseline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characteristics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it-IT" dirty="0"/>
            </a:b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FDF5-4FDE-B046-86F3-C9504C08134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586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C8180-7DF4-1A4A-A6B9-FF81531A2C1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353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Unfortunately</a:t>
            </a:r>
            <a:r>
              <a:rPr lang="it-IT" dirty="0"/>
              <a:t>, </a:t>
            </a:r>
            <a:r>
              <a:rPr lang="it-IT" dirty="0" err="1"/>
              <a:t>systemic</a:t>
            </a:r>
            <a:r>
              <a:rPr lang="it-IT" dirty="0"/>
              <a:t> therapy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with a palliative </a:t>
            </a:r>
            <a:r>
              <a:rPr lang="it-IT" dirty="0" err="1"/>
              <a:t>intent</a:t>
            </a:r>
            <a:r>
              <a:rPr lang="it-IT" dirty="0"/>
              <a:t> </a:t>
            </a:r>
            <a:r>
              <a:rPr lang="it-IT" dirty="0" err="1"/>
              <a:t>represented</a:t>
            </a:r>
            <a:r>
              <a:rPr lang="it-IT" dirty="0"/>
              <a:t> with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horizontal</a:t>
            </a:r>
            <a:r>
              <a:rPr lang="it-IT" dirty="0"/>
              <a:t> </a:t>
            </a:r>
            <a:r>
              <a:rPr lang="it-IT" dirty="0" err="1"/>
              <a:t>arrow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1A8E2-B885-0A44-83F0-87F13C1210C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Before</a:t>
            </a:r>
            <a:r>
              <a:rPr lang="it-IT" dirty="0"/>
              <a:t> 1999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a </a:t>
            </a:r>
            <a:r>
              <a:rPr lang="it-IT" dirty="0" err="1"/>
              <a:t>pre-ptolemaic</a:t>
            </a:r>
            <a:r>
              <a:rPr lang="it-IT" dirty="0"/>
              <a:t> era of </a:t>
            </a:r>
            <a:r>
              <a:rPr lang="it-IT" dirty="0" err="1"/>
              <a:t>great</a:t>
            </a:r>
            <a:r>
              <a:rPr lang="it-IT" dirty="0"/>
              <a:t> </a:t>
            </a:r>
            <a:r>
              <a:rPr lang="it-IT" dirty="0" err="1"/>
              <a:t>confusion</a:t>
            </a:r>
            <a:r>
              <a:rPr lang="it-IT" dirty="0"/>
              <a:t> and </a:t>
            </a:r>
            <a:r>
              <a:rPr lang="it-IT" dirty="0" err="1"/>
              <a:t>anarchy</a:t>
            </a:r>
            <a:r>
              <a:rPr lang="it-IT" dirty="0"/>
              <a:t> in the management of HCC. The </a:t>
            </a:r>
            <a:r>
              <a:rPr lang="it-IT" dirty="0" err="1"/>
              <a:t>arrival</a:t>
            </a:r>
            <a:r>
              <a:rPr lang="it-IT" dirty="0"/>
              <a:t> of BCLC In 1999,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therefore</a:t>
            </a:r>
            <a:r>
              <a:rPr lang="it-IT" dirty="0"/>
              <a:t> </a:t>
            </a:r>
            <a:r>
              <a:rPr lang="it-IT" dirty="0" err="1"/>
              <a:t>extremely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,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put order to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confusion</a:t>
            </a:r>
            <a:r>
              <a:rPr lang="it-IT" dirty="0"/>
              <a:t>.</a:t>
            </a:r>
          </a:p>
          <a:p>
            <a:r>
              <a:rPr lang="it-IT" dirty="0"/>
              <a:t>In 2000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the first </a:t>
            </a:r>
            <a:r>
              <a:rPr lang="it-IT" dirty="0" err="1"/>
              <a:t>consacration</a:t>
            </a:r>
            <a:r>
              <a:rPr lang="it-IT" dirty="0"/>
              <a:t> of BCLC with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sentence</a:t>
            </a:r>
            <a:r>
              <a:rPr lang="it-IT" dirty="0"/>
              <a:t> I </a:t>
            </a:r>
            <a:r>
              <a:rPr lang="it-IT" dirty="0" err="1"/>
              <a:t>loved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: </a:t>
            </a:r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four</a:t>
            </a:r>
            <a:r>
              <a:rPr lang="it-IT" dirty="0"/>
              <a:t>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1A8E2-B885-0A44-83F0-87F13C1210C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705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94C56-0648-E820-09C5-E169E01B9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ABB0ABD-2CCA-C01B-F367-E25D4C1CA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3D2E59A-BE22-7A7D-4B52-854643984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5400" dirty="0">
                <a:effectLst/>
                <a:latin typeface="Helvetica Neue" panose="02000503000000020004" pitchFamily="2" charset="0"/>
              </a:rPr>
              <a:t>The last slides I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want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to show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you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another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conceptual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evolution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of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this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scheme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. </a:t>
            </a:r>
            <a:r>
              <a:rPr lang="it-IT" sz="5400" dirty="0"/>
              <a:t>After </a:t>
            </a:r>
            <a:r>
              <a:rPr lang="it-IT" sz="5400" dirty="0" err="1"/>
              <a:t>embracing</a:t>
            </a:r>
            <a:r>
              <a:rPr lang="it-IT" sz="5400" dirty="0"/>
              <a:t> the ‘</a:t>
            </a:r>
            <a:r>
              <a:rPr lang="it-IT" sz="5400" dirty="0" err="1"/>
              <a:t>relativity</a:t>
            </a:r>
            <a:r>
              <a:rPr lang="it-IT" sz="5400" dirty="0"/>
              <a:t>’ of clinical decision-making (Einstein), </a:t>
            </a:r>
            <a:r>
              <a:rPr lang="it-IT" sz="5400" dirty="0" err="1"/>
              <a:t>we</a:t>
            </a:r>
            <a:r>
              <a:rPr lang="it-IT" sz="5400" dirty="0"/>
              <a:t> </a:t>
            </a:r>
            <a:r>
              <a:rPr lang="it-IT" sz="5400" dirty="0" err="1"/>
              <a:t>realized</a:t>
            </a:r>
            <a:r>
              <a:rPr lang="it-IT" sz="5400" dirty="0"/>
              <a:t> </a:t>
            </a:r>
            <a:r>
              <a:rPr lang="it-IT" sz="5400" dirty="0" err="1"/>
              <a:t>that</a:t>
            </a:r>
            <a:r>
              <a:rPr lang="it-IT" sz="5400" dirty="0"/>
              <a:t> HCC </a:t>
            </a:r>
            <a:r>
              <a:rPr lang="it-IT" sz="5400" dirty="0" err="1"/>
              <a:t>also</a:t>
            </a:r>
            <a:r>
              <a:rPr lang="it-IT" sz="5400" dirty="0"/>
              <a:t> </a:t>
            </a:r>
            <a:r>
              <a:rPr lang="it-IT" sz="5400" dirty="0" err="1"/>
              <a:t>contains</a:t>
            </a:r>
            <a:r>
              <a:rPr lang="it-IT" sz="5400" dirty="0"/>
              <a:t> a </a:t>
            </a:r>
            <a:r>
              <a:rPr lang="it-IT" sz="5400" dirty="0" err="1"/>
              <a:t>deeper</a:t>
            </a:r>
            <a:r>
              <a:rPr lang="it-IT" sz="5400" dirty="0"/>
              <a:t> </a:t>
            </a:r>
            <a:r>
              <a:rPr lang="it-IT" sz="5400" dirty="0" err="1"/>
              <a:t>level</a:t>
            </a:r>
            <a:r>
              <a:rPr lang="it-IT" sz="5400" dirty="0"/>
              <a:t> of </a:t>
            </a:r>
            <a:r>
              <a:rPr lang="it-IT" sz="5400" dirty="0" err="1"/>
              <a:t>complexity</a:t>
            </a:r>
            <a:r>
              <a:rPr lang="it-IT" sz="5400" dirty="0"/>
              <a:t>: a </a:t>
            </a:r>
            <a:r>
              <a:rPr lang="it-IT" sz="5400" dirty="0" err="1"/>
              <a:t>structural</a:t>
            </a:r>
            <a:r>
              <a:rPr lang="it-IT" sz="5400" dirty="0"/>
              <a:t> </a:t>
            </a:r>
            <a:r>
              <a:rPr lang="it-IT" sz="5400" i="1" dirty="0" err="1"/>
              <a:t>Heisenbergian</a:t>
            </a:r>
            <a:r>
              <a:rPr lang="it-IT" sz="5400" i="1" dirty="0"/>
              <a:t> </a:t>
            </a:r>
            <a:r>
              <a:rPr lang="it-IT" sz="5400" i="1" dirty="0" err="1"/>
              <a:t>uncertainty</a:t>
            </a:r>
            <a:r>
              <a:rPr lang="it-IT" sz="5400" dirty="0"/>
              <a:t>.</a:t>
            </a:r>
            <a:br>
              <a:rPr lang="it-IT" sz="5400" dirty="0"/>
            </a:br>
            <a:r>
              <a:rPr lang="it-IT" sz="5400" dirty="0"/>
              <a:t>Just </a:t>
            </a:r>
            <a:r>
              <a:rPr lang="it-IT" sz="5400" dirty="0" err="1"/>
              <a:t>as</a:t>
            </a:r>
            <a:r>
              <a:rPr lang="it-IT" sz="5400" dirty="0"/>
              <a:t> in </a:t>
            </a:r>
            <a:r>
              <a:rPr lang="it-IT" sz="5400" dirty="0" err="1"/>
              <a:t>Heisenberg’s</a:t>
            </a:r>
            <a:r>
              <a:rPr lang="it-IT" sz="5400" dirty="0"/>
              <a:t> </a:t>
            </a:r>
            <a:r>
              <a:rPr lang="it-IT" sz="5400" dirty="0" err="1"/>
              <a:t>principle</a:t>
            </a:r>
            <a:r>
              <a:rPr lang="it-IT" sz="5400" dirty="0"/>
              <a:t>, </a:t>
            </a:r>
            <a:r>
              <a:rPr lang="it-IT" sz="5400" dirty="0" err="1"/>
              <a:t>we</a:t>
            </a:r>
            <a:r>
              <a:rPr lang="it-IT" sz="5400" dirty="0"/>
              <a:t> </a:t>
            </a:r>
            <a:r>
              <a:rPr lang="it-IT" sz="5400" dirty="0" err="1"/>
              <a:t>cannot</a:t>
            </a:r>
            <a:r>
              <a:rPr lang="it-IT" sz="5400" dirty="0"/>
              <a:t> </a:t>
            </a:r>
            <a:r>
              <a:rPr lang="it-IT" sz="5400" dirty="0" err="1"/>
              <a:t>perfectly</a:t>
            </a:r>
            <a:r>
              <a:rPr lang="it-IT" sz="5400" dirty="0"/>
              <a:t> </a:t>
            </a:r>
            <a:r>
              <a:rPr lang="it-IT" sz="5400" dirty="0" err="1"/>
              <a:t>quantify</a:t>
            </a:r>
            <a:r>
              <a:rPr lang="it-IT" sz="5400" dirty="0"/>
              <a:t> </a:t>
            </a:r>
            <a:r>
              <a:rPr lang="it-IT" sz="5400" dirty="0" err="1"/>
              <a:t>all</a:t>
            </a:r>
            <a:r>
              <a:rPr lang="it-IT" sz="5400" dirty="0"/>
              <a:t> the </a:t>
            </a:r>
            <a:r>
              <a:rPr lang="it-IT" sz="5400" dirty="0" err="1"/>
              <a:t>dimensions</a:t>
            </a:r>
            <a:r>
              <a:rPr lang="it-IT" sz="5400" dirty="0"/>
              <a:t> </a:t>
            </a:r>
            <a:r>
              <a:rPr lang="it-IT" sz="5400" dirty="0" err="1"/>
              <a:t>that</a:t>
            </a:r>
            <a:r>
              <a:rPr lang="it-IT" sz="5400" dirty="0"/>
              <a:t> determine comparative treatment </a:t>
            </a:r>
            <a:r>
              <a:rPr lang="it-IT" sz="5400" dirty="0" err="1"/>
              <a:t>effectiveness</a:t>
            </a:r>
            <a:r>
              <a:rPr lang="it-IT" sz="5400" dirty="0"/>
              <a:t> — </a:t>
            </a:r>
            <a:r>
              <a:rPr lang="it-IT" sz="5400" dirty="0" err="1"/>
              <a:t>tumour</a:t>
            </a:r>
            <a:r>
              <a:rPr lang="it-IT" sz="5400" dirty="0"/>
              <a:t> </a:t>
            </a:r>
            <a:r>
              <a:rPr lang="it-IT" sz="5400" dirty="0" err="1"/>
              <a:t>biology</a:t>
            </a:r>
            <a:r>
              <a:rPr lang="it-IT" sz="5400" dirty="0"/>
              <a:t>, </a:t>
            </a:r>
            <a:r>
              <a:rPr lang="it-IT" sz="5400" dirty="0" err="1"/>
              <a:t>hepatic</a:t>
            </a:r>
            <a:r>
              <a:rPr lang="it-IT" sz="5400" dirty="0"/>
              <a:t> </a:t>
            </a:r>
            <a:r>
              <a:rPr lang="it-IT" sz="5400" dirty="0" err="1"/>
              <a:t>reserve</a:t>
            </a:r>
            <a:r>
              <a:rPr lang="it-IT" sz="5400" dirty="0"/>
              <a:t>, </a:t>
            </a:r>
            <a:r>
              <a:rPr lang="it-IT" sz="5400" dirty="0" err="1"/>
              <a:t>frailty</a:t>
            </a:r>
            <a:r>
              <a:rPr lang="it-IT" sz="5400" dirty="0"/>
              <a:t>, </a:t>
            </a:r>
            <a:r>
              <a:rPr lang="it-IT" sz="5400" dirty="0" err="1"/>
              <a:t>patient</a:t>
            </a:r>
            <a:r>
              <a:rPr lang="it-IT" sz="5400" dirty="0"/>
              <a:t> </a:t>
            </a:r>
            <a:r>
              <a:rPr lang="it-IT" sz="5400" dirty="0" err="1"/>
              <a:t>values</a:t>
            </a:r>
            <a:r>
              <a:rPr lang="it-IT" sz="5400" dirty="0"/>
              <a:t>, </a:t>
            </a:r>
            <a:r>
              <a:rPr lang="it-IT" sz="5400" dirty="0" err="1"/>
              <a:t>feasibility</a:t>
            </a:r>
            <a:r>
              <a:rPr lang="it-IT" sz="5400" dirty="0"/>
              <a:t>.</a:t>
            </a:r>
            <a:br>
              <a:rPr lang="it-IT" sz="5400" dirty="0"/>
            </a:br>
            <a:r>
              <a:rPr lang="it-IT" sz="5400" dirty="0" err="1"/>
              <a:t>This</a:t>
            </a:r>
            <a:r>
              <a:rPr lang="it-IT" sz="5400" dirty="0"/>
              <a:t> </a:t>
            </a:r>
            <a:r>
              <a:rPr lang="it-IT" sz="5400" dirty="0" err="1"/>
              <a:t>is</a:t>
            </a:r>
            <a:r>
              <a:rPr lang="it-IT" sz="5400" dirty="0"/>
              <a:t> </a:t>
            </a:r>
            <a:r>
              <a:rPr lang="it-IT" sz="5400" dirty="0" err="1"/>
              <a:t>precisely</a:t>
            </a:r>
            <a:r>
              <a:rPr lang="it-IT" sz="5400" dirty="0"/>
              <a:t> </a:t>
            </a:r>
            <a:r>
              <a:rPr lang="it-IT" sz="5400" dirty="0" err="1"/>
              <a:t>why</a:t>
            </a:r>
            <a:r>
              <a:rPr lang="it-IT" sz="5400" dirty="0"/>
              <a:t> </a:t>
            </a:r>
            <a:r>
              <a:rPr lang="it-IT" sz="5400" dirty="0" err="1"/>
              <a:t>we</a:t>
            </a:r>
            <a:r>
              <a:rPr lang="it-IT" sz="5400" dirty="0"/>
              <a:t> </a:t>
            </a:r>
            <a:r>
              <a:rPr lang="it-IT" sz="5400" dirty="0" err="1"/>
              <a:t>created</a:t>
            </a:r>
            <a:r>
              <a:rPr lang="it-IT" sz="5400" dirty="0"/>
              <a:t> MTH-GRADE: to </a:t>
            </a:r>
            <a:r>
              <a:rPr lang="it-IT" sz="5400" dirty="0" err="1"/>
              <a:t>transform</a:t>
            </a:r>
            <a:r>
              <a:rPr lang="it-IT" sz="5400" dirty="0"/>
              <a:t> </a:t>
            </a:r>
            <a:r>
              <a:rPr lang="it-IT" sz="5400" dirty="0" err="1"/>
              <a:t>inevitable</a:t>
            </a:r>
            <a:r>
              <a:rPr lang="it-IT" sz="5400" dirty="0"/>
              <a:t> </a:t>
            </a:r>
            <a:r>
              <a:rPr lang="it-IT" sz="5400" dirty="0" err="1"/>
              <a:t>uncertainty</a:t>
            </a:r>
            <a:r>
              <a:rPr lang="it-IT" sz="5400" dirty="0"/>
              <a:t> </a:t>
            </a:r>
            <a:r>
              <a:rPr lang="it-IT" sz="5400" dirty="0" err="1"/>
              <a:t>into</a:t>
            </a:r>
            <a:r>
              <a:rPr lang="it-IT" sz="5400" dirty="0"/>
              <a:t> a </a:t>
            </a:r>
            <a:r>
              <a:rPr lang="it-IT" sz="5400" dirty="0" err="1"/>
              <a:t>transparent</a:t>
            </a:r>
            <a:r>
              <a:rPr lang="it-IT" sz="5400" dirty="0"/>
              <a:t>, </a:t>
            </a:r>
            <a:r>
              <a:rPr lang="it-IT" sz="5400" dirty="0" err="1"/>
              <a:t>systematic</a:t>
            </a:r>
            <a:r>
              <a:rPr lang="it-IT" sz="5400" dirty="0"/>
              <a:t> and </a:t>
            </a:r>
            <a:r>
              <a:rPr lang="it-IT" sz="5400" dirty="0" err="1"/>
              <a:t>reproducible</a:t>
            </a:r>
            <a:r>
              <a:rPr lang="it-IT" sz="5400" dirty="0"/>
              <a:t> </a:t>
            </a:r>
            <a:r>
              <a:rPr lang="it-IT" sz="5400" dirty="0" err="1"/>
              <a:t>decision</a:t>
            </a:r>
            <a:r>
              <a:rPr lang="it-IT" sz="5400" dirty="0"/>
              <a:t> framework, </a:t>
            </a:r>
            <a:r>
              <a:rPr lang="it-IT" sz="5400" dirty="0" err="1"/>
              <a:t>fully</a:t>
            </a:r>
            <a:r>
              <a:rPr lang="it-IT" sz="5400" dirty="0"/>
              <a:t> </a:t>
            </a:r>
            <a:r>
              <a:rPr lang="it-IT" sz="5400" dirty="0" err="1"/>
              <a:t>aligned</a:t>
            </a:r>
            <a:r>
              <a:rPr lang="it-IT" sz="5400" dirty="0"/>
              <a:t> with the Core GRADE </a:t>
            </a:r>
            <a:r>
              <a:rPr lang="it-IT" sz="5400" dirty="0" err="1"/>
              <a:t>principles</a:t>
            </a:r>
            <a:r>
              <a:rPr lang="it-IT" sz="5400" dirty="0"/>
              <a:t>.</a:t>
            </a:r>
            <a:endParaRPr lang="it-IT" sz="5400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7CDDFF-9B90-9CEC-DF51-C31AFF7ED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7BF53-3743-2147-9FAC-BEEA8B3A378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530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C8180-7DF4-1A4A-A6B9-FF81531A2C15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298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BD93B-56F8-6DD1-F8FB-C6A93A4DF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3C24B5E-2AFB-B124-0872-559FB2CFA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572CA52-EBD6-00F6-5DED-25ED13885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244F55-D9DD-2934-C8FD-C85345E2F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6EEE8-8353-1747-BC02-B481FBDB7174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153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C8180-7DF4-1A4A-A6B9-FF81531A2C15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541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0E7E6-115F-8DB6-D4F9-650286CB3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D60102D-BAA7-4EF7-B2D5-1B9A4B71E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61C8632-DD7E-B623-6352-31E5E924D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5400" dirty="0">
                <a:effectLst/>
                <a:latin typeface="Helvetica Neue" panose="02000503000000020004" pitchFamily="2" charset="0"/>
              </a:rPr>
              <a:t>The last slides I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want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to show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you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another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conceptual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evolution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of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this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scheme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. </a:t>
            </a:r>
            <a:r>
              <a:rPr lang="it-IT" sz="5400" dirty="0"/>
              <a:t>After </a:t>
            </a:r>
            <a:r>
              <a:rPr lang="it-IT" sz="5400" dirty="0" err="1"/>
              <a:t>embracing</a:t>
            </a:r>
            <a:r>
              <a:rPr lang="it-IT" sz="5400" dirty="0"/>
              <a:t> the ‘</a:t>
            </a:r>
            <a:r>
              <a:rPr lang="it-IT" sz="5400" dirty="0" err="1"/>
              <a:t>relativity</a:t>
            </a:r>
            <a:r>
              <a:rPr lang="it-IT" sz="5400" dirty="0"/>
              <a:t>’ of clinical decision-making (Einstein), </a:t>
            </a:r>
            <a:r>
              <a:rPr lang="it-IT" sz="5400" dirty="0" err="1"/>
              <a:t>we</a:t>
            </a:r>
            <a:r>
              <a:rPr lang="it-IT" sz="5400" dirty="0"/>
              <a:t> </a:t>
            </a:r>
            <a:r>
              <a:rPr lang="it-IT" sz="5400" dirty="0" err="1"/>
              <a:t>realized</a:t>
            </a:r>
            <a:r>
              <a:rPr lang="it-IT" sz="5400" dirty="0"/>
              <a:t> </a:t>
            </a:r>
            <a:r>
              <a:rPr lang="it-IT" sz="5400" dirty="0" err="1"/>
              <a:t>that</a:t>
            </a:r>
            <a:r>
              <a:rPr lang="it-IT" sz="5400" dirty="0"/>
              <a:t> HCC </a:t>
            </a:r>
            <a:r>
              <a:rPr lang="it-IT" sz="5400" dirty="0" err="1"/>
              <a:t>also</a:t>
            </a:r>
            <a:r>
              <a:rPr lang="it-IT" sz="5400" dirty="0"/>
              <a:t> </a:t>
            </a:r>
            <a:r>
              <a:rPr lang="it-IT" sz="5400" dirty="0" err="1"/>
              <a:t>contains</a:t>
            </a:r>
            <a:r>
              <a:rPr lang="it-IT" sz="5400" dirty="0"/>
              <a:t> a </a:t>
            </a:r>
            <a:r>
              <a:rPr lang="it-IT" sz="5400" dirty="0" err="1"/>
              <a:t>deeper</a:t>
            </a:r>
            <a:r>
              <a:rPr lang="it-IT" sz="5400" dirty="0"/>
              <a:t> </a:t>
            </a:r>
            <a:r>
              <a:rPr lang="it-IT" sz="5400" dirty="0" err="1"/>
              <a:t>level</a:t>
            </a:r>
            <a:r>
              <a:rPr lang="it-IT" sz="5400" dirty="0"/>
              <a:t> of </a:t>
            </a:r>
            <a:r>
              <a:rPr lang="it-IT" sz="5400" dirty="0" err="1"/>
              <a:t>complexity</a:t>
            </a:r>
            <a:r>
              <a:rPr lang="it-IT" sz="5400" dirty="0"/>
              <a:t>: a </a:t>
            </a:r>
            <a:r>
              <a:rPr lang="it-IT" sz="5400" dirty="0" err="1"/>
              <a:t>structural</a:t>
            </a:r>
            <a:r>
              <a:rPr lang="it-IT" sz="5400" dirty="0"/>
              <a:t> </a:t>
            </a:r>
            <a:r>
              <a:rPr lang="it-IT" sz="5400" i="1" dirty="0" err="1"/>
              <a:t>Heisenbergian</a:t>
            </a:r>
            <a:r>
              <a:rPr lang="it-IT" sz="5400" i="1" dirty="0"/>
              <a:t> </a:t>
            </a:r>
            <a:r>
              <a:rPr lang="it-IT" sz="5400" i="1" dirty="0" err="1"/>
              <a:t>uncertainty</a:t>
            </a:r>
            <a:r>
              <a:rPr lang="it-IT" sz="5400" dirty="0"/>
              <a:t>.</a:t>
            </a:r>
            <a:br>
              <a:rPr lang="it-IT" sz="5400" dirty="0"/>
            </a:br>
            <a:r>
              <a:rPr lang="it-IT" sz="5400" dirty="0"/>
              <a:t>Just </a:t>
            </a:r>
            <a:r>
              <a:rPr lang="it-IT" sz="5400" dirty="0" err="1"/>
              <a:t>as</a:t>
            </a:r>
            <a:r>
              <a:rPr lang="it-IT" sz="5400" dirty="0"/>
              <a:t> in </a:t>
            </a:r>
            <a:r>
              <a:rPr lang="it-IT" sz="5400" dirty="0" err="1"/>
              <a:t>Heisenberg’s</a:t>
            </a:r>
            <a:r>
              <a:rPr lang="it-IT" sz="5400" dirty="0"/>
              <a:t> </a:t>
            </a:r>
            <a:r>
              <a:rPr lang="it-IT" sz="5400" dirty="0" err="1"/>
              <a:t>principle</a:t>
            </a:r>
            <a:r>
              <a:rPr lang="it-IT" sz="5400" dirty="0"/>
              <a:t>, </a:t>
            </a:r>
            <a:r>
              <a:rPr lang="it-IT" sz="5400" dirty="0" err="1"/>
              <a:t>we</a:t>
            </a:r>
            <a:r>
              <a:rPr lang="it-IT" sz="5400" dirty="0"/>
              <a:t> </a:t>
            </a:r>
            <a:r>
              <a:rPr lang="it-IT" sz="5400" dirty="0" err="1"/>
              <a:t>cannot</a:t>
            </a:r>
            <a:r>
              <a:rPr lang="it-IT" sz="5400" dirty="0"/>
              <a:t> </a:t>
            </a:r>
            <a:r>
              <a:rPr lang="it-IT" sz="5400" dirty="0" err="1"/>
              <a:t>perfectly</a:t>
            </a:r>
            <a:r>
              <a:rPr lang="it-IT" sz="5400" dirty="0"/>
              <a:t> </a:t>
            </a:r>
            <a:r>
              <a:rPr lang="it-IT" sz="5400" dirty="0" err="1"/>
              <a:t>quantify</a:t>
            </a:r>
            <a:r>
              <a:rPr lang="it-IT" sz="5400" dirty="0"/>
              <a:t> </a:t>
            </a:r>
            <a:r>
              <a:rPr lang="it-IT" sz="5400" dirty="0" err="1"/>
              <a:t>all</a:t>
            </a:r>
            <a:r>
              <a:rPr lang="it-IT" sz="5400" dirty="0"/>
              <a:t> the </a:t>
            </a:r>
            <a:r>
              <a:rPr lang="it-IT" sz="5400" dirty="0" err="1"/>
              <a:t>dimensions</a:t>
            </a:r>
            <a:r>
              <a:rPr lang="it-IT" sz="5400" dirty="0"/>
              <a:t> </a:t>
            </a:r>
            <a:r>
              <a:rPr lang="it-IT" sz="5400" dirty="0" err="1"/>
              <a:t>that</a:t>
            </a:r>
            <a:r>
              <a:rPr lang="it-IT" sz="5400" dirty="0"/>
              <a:t> determine comparative treatment </a:t>
            </a:r>
            <a:r>
              <a:rPr lang="it-IT" sz="5400" dirty="0" err="1"/>
              <a:t>effectiveness</a:t>
            </a:r>
            <a:r>
              <a:rPr lang="it-IT" sz="5400" dirty="0"/>
              <a:t> — </a:t>
            </a:r>
            <a:r>
              <a:rPr lang="it-IT" sz="5400" dirty="0" err="1"/>
              <a:t>tumour</a:t>
            </a:r>
            <a:r>
              <a:rPr lang="it-IT" sz="5400" dirty="0"/>
              <a:t> </a:t>
            </a:r>
            <a:r>
              <a:rPr lang="it-IT" sz="5400" dirty="0" err="1"/>
              <a:t>biology</a:t>
            </a:r>
            <a:r>
              <a:rPr lang="it-IT" sz="5400" dirty="0"/>
              <a:t>, </a:t>
            </a:r>
            <a:r>
              <a:rPr lang="it-IT" sz="5400" dirty="0" err="1"/>
              <a:t>hepatic</a:t>
            </a:r>
            <a:r>
              <a:rPr lang="it-IT" sz="5400" dirty="0"/>
              <a:t> </a:t>
            </a:r>
            <a:r>
              <a:rPr lang="it-IT" sz="5400" dirty="0" err="1"/>
              <a:t>reserve</a:t>
            </a:r>
            <a:r>
              <a:rPr lang="it-IT" sz="5400" dirty="0"/>
              <a:t>, </a:t>
            </a:r>
            <a:r>
              <a:rPr lang="it-IT" sz="5400" dirty="0" err="1"/>
              <a:t>frailty</a:t>
            </a:r>
            <a:r>
              <a:rPr lang="it-IT" sz="5400" dirty="0"/>
              <a:t>, </a:t>
            </a:r>
            <a:r>
              <a:rPr lang="it-IT" sz="5400" dirty="0" err="1"/>
              <a:t>patient</a:t>
            </a:r>
            <a:r>
              <a:rPr lang="it-IT" sz="5400" dirty="0"/>
              <a:t> </a:t>
            </a:r>
            <a:r>
              <a:rPr lang="it-IT" sz="5400" dirty="0" err="1"/>
              <a:t>values</a:t>
            </a:r>
            <a:r>
              <a:rPr lang="it-IT" sz="5400" dirty="0"/>
              <a:t>, </a:t>
            </a:r>
            <a:r>
              <a:rPr lang="it-IT" sz="5400" dirty="0" err="1"/>
              <a:t>feasibility</a:t>
            </a:r>
            <a:r>
              <a:rPr lang="it-IT" sz="5400" dirty="0"/>
              <a:t>.</a:t>
            </a:r>
            <a:br>
              <a:rPr lang="it-IT" sz="5400" dirty="0"/>
            </a:br>
            <a:r>
              <a:rPr lang="it-IT" sz="5400" dirty="0" err="1"/>
              <a:t>This</a:t>
            </a:r>
            <a:r>
              <a:rPr lang="it-IT" sz="5400" dirty="0"/>
              <a:t> </a:t>
            </a:r>
            <a:r>
              <a:rPr lang="it-IT" sz="5400" dirty="0" err="1"/>
              <a:t>is</a:t>
            </a:r>
            <a:r>
              <a:rPr lang="it-IT" sz="5400" dirty="0"/>
              <a:t> </a:t>
            </a:r>
            <a:r>
              <a:rPr lang="it-IT" sz="5400" dirty="0" err="1"/>
              <a:t>precisely</a:t>
            </a:r>
            <a:r>
              <a:rPr lang="it-IT" sz="5400" dirty="0"/>
              <a:t> </a:t>
            </a:r>
            <a:r>
              <a:rPr lang="it-IT" sz="5400" dirty="0" err="1"/>
              <a:t>why</a:t>
            </a:r>
            <a:r>
              <a:rPr lang="it-IT" sz="5400" dirty="0"/>
              <a:t> </a:t>
            </a:r>
            <a:r>
              <a:rPr lang="it-IT" sz="5400" dirty="0" err="1"/>
              <a:t>we</a:t>
            </a:r>
            <a:r>
              <a:rPr lang="it-IT" sz="5400" dirty="0"/>
              <a:t> </a:t>
            </a:r>
            <a:r>
              <a:rPr lang="it-IT" sz="5400" dirty="0" err="1"/>
              <a:t>created</a:t>
            </a:r>
            <a:r>
              <a:rPr lang="it-IT" sz="5400" dirty="0"/>
              <a:t> MTH-GRADE: to </a:t>
            </a:r>
            <a:r>
              <a:rPr lang="it-IT" sz="5400" dirty="0" err="1"/>
              <a:t>transform</a:t>
            </a:r>
            <a:r>
              <a:rPr lang="it-IT" sz="5400" dirty="0"/>
              <a:t> </a:t>
            </a:r>
            <a:r>
              <a:rPr lang="it-IT" sz="5400" dirty="0" err="1"/>
              <a:t>inevitable</a:t>
            </a:r>
            <a:r>
              <a:rPr lang="it-IT" sz="5400" dirty="0"/>
              <a:t> </a:t>
            </a:r>
            <a:r>
              <a:rPr lang="it-IT" sz="5400" dirty="0" err="1"/>
              <a:t>uncertainty</a:t>
            </a:r>
            <a:r>
              <a:rPr lang="it-IT" sz="5400" dirty="0"/>
              <a:t> </a:t>
            </a:r>
            <a:r>
              <a:rPr lang="it-IT" sz="5400" dirty="0" err="1"/>
              <a:t>into</a:t>
            </a:r>
            <a:r>
              <a:rPr lang="it-IT" sz="5400" dirty="0"/>
              <a:t> a </a:t>
            </a:r>
            <a:r>
              <a:rPr lang="it-IT" sz="5400" dirty="0" err="1"/>
              <a:t>transparent</a:t>
            </a:r>
            <a:r>
              <a:rPr lang="it-IT" sz="5400" dirty="0"/>
              <a:t>, </a:t>
            </a:r>
            <a:r>
              <a:rPr lang="it-IT" sz="5400" dirty="0" err="1"/>
              <a:t>systematic</a:t>
            </a:r>
            <a:r>
              <a:rPr lang="it-IT" sz="5400" dirty="0"/>
              <a:t> and </a:t>
            </a:r>
            <a:r>
              <a:rPr lang="it-IT" sz="5400" dirty="0" err="1"/>
              <a:t>reproducible</a:t>
            </a:r>
            <a:r>
              <a:rPr lang="it-IT" sz="5400" dirty="0"/>
              <a:t> </a:t>
            </a:r>
            <a:r>
              <a:rPr lang="it-IT" sz="5400" dirty="0" err="1"/>
              <a:t>decision</a:t>
            </a:r>
            <a:r>
              <a:rPr lang="it-IT" sz="5400" dirty="0"/>
              <a:t> framework, </a:t>
            </a:r>
            <a:r>
              <a:rPr lang="it-IT" sz="5400" dirty="0" err="1"/>
              <a:t>fully</a:t>
            </a:r>
            <a:r>
              <a:rPr lang="it-IT" sz="5400" dirty="0"/>
              <a:t> </a:t>
            </a:r>
            <a:r>
              <a:rPr lang="it-IT" sz="5400" dirty="0" err="1"/>
              <a:t>aligned</a:t>
            </a:r>
            <a:r>
              <a:rPr lang="it-IT" sz="5400" dirty="0"/>
              <a:t> with the Core GRADE </a:t>
            </a:r>
            <a:r>
              <a:rPr lang="it-IT" sz="5400" dirty="0" err="1"/>
              <a:t>principles</a:t>
            </a:r>
            <a:r>
              <a:rPr lang="it-IT" sz="5400" dirty="0"/>
              <a:t>.</a:t>
            </a:r>
            <a:endParaRPr lang="it-IT" sz="5400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BAF1F2-BDD3-BF88-FA0E-7FABD505F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7BF53-3743-2147-9FAC-BEEA8B3A378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01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these</a:t>
            </a:r>
            <a:r>
              <a:rPr lang="it-IT" dirty="0"/>
              <a:t> first </a:t>
            </a:r>
            <a:r>
              <a:rPr lang="it-IT" dirty="0" err="1"/>
              <a:t>years</a:t>
            </a:r>
            <a:r>
              <a:rPr lang="it-IT" dirty="0"/>
              <a:t> the BCLC </a:t>
            </a:r>
            <a:r>
              <a:rPr lang="it-IT" dirty="0" err="1"/>
              <a:t>had</a:t>
            </a:r>
            <a:r>
              <a:rPr lang="it-IT" dirty="0"/>
              <a:t> a </a:t>
            </a:r>
            <a:r>
              <a:rPr lang="it-IT" dirty="0" err="1"/>
              <a:t>lot</a:t>
            </a:r>
            <a:r>
              <a:rPr lang="it-IT" dirty="0"/>
              <a:t> of </a:t>
            </a:r>
            <a:r>
              <a:rPr lang="it-IT" dirty="0" err="1"/>
              <a:t>merits</a:t>
            </a:r>
            <a:r>
              <a:rPr lang="it-IT" dirty="0"/>
              <a:t>: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introduced</a:t>
            </a:r>
            <a:r>
              <a:rPr lang="it-IT" dirty="0"/>
              <a:t> an </a:t>
            </a:r>
            <a:r>
              <a:rPr lang="it-IT" dirty="0" err="1"/>
              <a:t>evidence</a:t>
            </a:r>
            <a:r>
              <a:rPr lang="it-IT" dirty="0"/>
              <a:t> base </a:t>
            </a:r>
            <a:r>
              <a:rPr lang="it-IT" dirty="0" err="1"/>
              <a:t>approach</a:t>
            </a:r>
            <a:r>
              <a:rPr lang="it-IT" dirty="0"/>
              <a:t>, ….</a:t>
            </a:r>
          </a:p>
          <a:p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merits</a:t>
            </a:r>
            <a:r>
              <a:rPr lang="it-IT" dirty="0"/>
              <a:t> are </a:t>
            </a:r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the BCLC </a:t>
            </a:r>
            <a:r>
              <a:rPr lang="it-IT" dirty="0" err="1"/>
              <a:t>staging</a:t>
            </a:r>
            <a:r>
              <a:rPr lang="it-IT" dirty="0"/>
              <a:t>. So, the </a:t>
            </a:r>
            <a:r>
              <a:rPr lang="it-IT" dirty="0" err="1"/>
              <a:t>problem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the </a:t>
            </a:r>
            <a:r>
              <a:rPr lang="it-IT" dirty="0" err="1"/>
              <a:t>staging</a:t>
            </a:r>
            <a:r>
              <a:rPr lang="it-IT" dirty="0"/>
              <a:t>. The BCLC </a:t>
            </a:r>
            <a:r>
              <a:rPr lang="it-IT" dirty="0" err="1"/>
              <a:t>staging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good. The </a:t>
            </a:r>
            <a:r>
              <a:rPr lang="it-IT" dirty="0" err="1"/>
              <a:t>problem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and </a:t>
            </a:r>
            <a:r>
              <a:rPr lang="it-IT" dirty="0" err="1"/>
              <a:t>is</a:t>
            </a:r>
            <a:r>
              <a:rPr lang="it-IT" dirty="0"/>
              <a:t> the BCLC </a:t>
            </a:r>
            <a:r>
              <a:rPr lang="it-IT" dirty="0" err="1"/>
              <a:t>algorithm</a:t>
            </a:r>
            <a:r>
              <a:rPr lang="it-IT" dirty="0"/>
              <a:t>,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rigidity</a:t>
            </a:r>
            <a:r>
              <a:rPr lang="it-IT" dirty="0"/>
              <a:t> and the way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imposed</a:t>
            </a:r>
            <a:r>
              <a:rPr lang="it-IT" dirty="0"/>
              <a:t> in the last 20 </a:t>
            </a:r>
            <a:r>
              <a:rPr lang="it-IT" dirty="0" err="1"/>
              <a:t>years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1A8E2-B885-0A44-83F0-87F13C1210C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75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5400" dirty="0">
                <a:effectLst/>
                <a:latin typeface="Helvetica Neue" panose="02000503000000020004" pitchFamily="2" charset="0"/>
              </a:rPr>
              <a:t>The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main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reason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that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the BCLC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algorithm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for HCC treatment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like the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Ptolemaic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System,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fascinating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for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its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simplicity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, and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because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makes HCC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managment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easy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also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without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a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tumor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board,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but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conceptually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wrong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7BF53-3743-2147-9FAC-BEEA8B3A378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47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Like in the </a:t>
            </a:r>
            <a:r>
              <a:rPr lang="it-IT" dirty="0" err="1"/>
              <a:t>Ptolemaic</a:t>
            </a:r>
            <a:r>
              <a:rPr lang="it-IT" dirty="0"/>
              <a:t> System, the BCLC </a:t>
            </a:r>
            <a:r>
              <a:rPr lang="it-IT" dirty="0" err="1"/>
              <a:t>mistake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to </a:t>
            </a:r>
            <a:r>
              <a:rPr lang="it-IT" dirty="0" err="1"/>
              <a:t>consider</a:t>
            </a:r>
            <a:r>
              <a:rPr lang="it-IT" dirty="0"/>
              <a:t> the HCC stage </a:t>
            </a:r>
            <a:r>
              <a:rPr lang="it-IT" dirty="0" err="1"/>
              <a:t>at</a:t>
            </a:r>
            <a:r>
              <a:rPr lang="it-IT" dirty="0"/>
              <a:t> centre of  the </a:t>
            </a:r>
            <a:r>
              <a:rPr lang="it-IT" dirty="0" err="1"/>
              <a:t>Universe</a:t>
            </a:r>
            <a:r>
              <a:rPr lang="it-IT" dirty="0"/>
              <a:t> of HCC treatment </a:t>
            </a:r>
            <a:r>
              <a:rPr lang="it-IT" dirty="0" err="1"/>
              <a:t>decision</a:t>
            </a:r>
            <a:r>
              <a:rPr lang="it-IT" dirty="0"/>
              <a:t>. Treatment </a:t>
            </a:r>
            <a:r>
              <a:rPr lang="it-IT" dirty="0" err="1"/>
              <a:t>choice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by stage. </a:t>
            </a:r>
            <a:r>
              <a:rPr lang="it-IT" dirty="0" err="1"/>
              <a:t>Each</a:t>
            </a:r>
            <a:r>
              <a:rPr lang="it-IT" dirty="0"/>
              <a:t> stage or </a:t>
            </a:r>
            <a:r>
              <a:rPr lang="it-IT" dirty="0" err="1"/>
              <a:t>substage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a singole treatment option. In </a:t>
            </a:r>
            <a:r>
              <a:rPr lang="it-IT" dirty="0" err="1"/>
              <a:t>this</a:t>
            </a:r>
            <a:r>
              <a:rPr lang="it-IT" dirty="0"/>
              <a:t> picture </a:t>
            </a:r>
            <a:r>
              <a:rPr lang="it-IT" dirty="0" err="1"/>
              <a:t>taken</a:t>
            </a:r>
            <a:r>
              <a:rPr lang="it-IT" dirty="0"/>
              <a:t> from </a:t>
            </a:r>
            <a:r>
              <a:rPr lang="it-IT" dirty="0" err="1"/>
              <a:t>our</a:t>
            </a:r>
            <a:r>
              <a:rPr lang="it-IT" dirty="0"/>
              <a:t> Lancet </a:t>
            </a:r>
            <a:r>
              <a:rPr lang="it-IT" dirty="0" err="1"/>
              <a:t>Oncology</a:t>
            </a:r>
            <a:r>
              <a:rPr lang="it-IT" dirty="0"/>
              <a:t> paper,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explain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superimposition</a:t>
            </a:r>
            <a:r>
              <a:rPr lang="it-IT" dirty="0"/>
              <a:t> of </a:t>
            </a:r>
            <a:r>
              <a:rPr lang="it-IT" dirty="0" err="1"/>
              <a:t>prognostic</a:t>
            </a:r>
            <a:r>
              <a:rPr lang="it-IT" dirty="0"/>
              <a:t> and </a:t>
            </a:r>
            <a:r>
              <a:rPr lang="it-IT" dirty="0" err="1"/>
              <a:t>trreatment</a:t>
            </a:r>
            <a:r>
              <a:rPr lang="it-IT" dirty="0"/>
              <a:t> </a:t>
            </a:r>
            <a:r>
              <a:rPr lang="it-IT" dirty="0" err="1"/>
              <a:t>indications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 negative </a:t>
            </a:r>
            <a:r>
              <a:rPr lang="it-IT" dirty="0" err="1"/>
              <a:t>prognostic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, like </a:t>
            </a:r>
            <a:r>
              <a:rPr lang="it-IT" dirty="0" err="1"/>
              <a:t>portal</a:t>
            </a:r>
            <a:r>
              <a:rPr lang="it-IT" dirty="0"/>
              <a:t> </a:t>
            </a:r>
            <a:r>
              <a:rPr lang="it-IT" dirty="0" err="1"/>
              <a:t>hypertension</a:t>
            </a:r>
            <a:r>
              <a:rPr lang="it-IT" dirty="0"/>
              <a:t> or </a:t>
            </a:r>
            <a:r>
              <a:rPr lang="it-IT" dirty="0" err="1"/>
              <a:t>multinodular</a:t>
            </a:r>
            <a:r>
              <a:rPr lang="it-IT" dirty="0"/>
              <a:t>, </a:t>
            </a:r>
            <a:r>
              <a:rPr lang="it-IT" dirty="0" err="1"/>
              <a:t>becomes</a:t>
            </a:r>
            <a:r>
              <a:rPr lang="it-IT" dirty="0"/>
              <a:t> </a:t>
            </a:r>
            <a:r>
              <a:rPr lang="it-IT" dirty="0" err="1"/>
              <a:t>absolute</a:t>
            </a:r>
            <a:r>
              <a:rPr lang="it-IT" dirty="0"/>
              <a:t> </a:t>
            </a:r>
            <a:r>
              <a:rPr lang="it-IT" dirty="0" err="1"/>
              <a:t>contraindications</a:t>
            </a:r>
            <a:r>
              <a:rPr lang="it-IT" dirty="0"/>
              <a:t> to a </a:t>
            </a:r>
            <a:r>
              <a:rPr lang="it-IT" dirty="0" err="1"/>
              <a:t>specific</a:t>
            </a:r>
            <a:r>
              <a:rPr lang="it-IT" dirty="0"/>
              <a:t> treatment like a </a:t>
            </a:r>
            <a:r>
              <a:rPr lang="it-IT" dirty="0" err="1"/>
              <a:t>resection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D1E8E-3BCE-4DE1-986A-34A987DA04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41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ffectLst/>
                <a:latin typeface="Helvetica Neue" panose="02000503000000020004" pitchFamily="2" charset="0"/>
              </a:rPr>
              <a:t>The first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consequence</a:t>
            </a:r>
            <a:r>
              <a:rPr lang="it-IT" dirty="0">
                <a:effectLst/>
                <a:latin typeface="Helvetica Neue" panose="02000503000000020004" pitchFamily="2" charset="0"/>
              </a:rPr>
              <a:t> of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this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conceptual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mistake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that</a:t>
            </a:r>
            <a:r>
              <a:rPr lang="it-IT" dirty="0">
                <a:effectLst/>
                <a:latin typeface="Helvetica Neue" panose="02000503000000020004" pitchFamily="2" charset="0"/>
              </a:rPr>
              <a:t> in clinical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practice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there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dirty="0">
                <a:effectLst/>
                <a:latin typeface="Helvetica Neue" panose="02000503000000020004" pitchFamily="2" charset="0"/>
              </a:rPr>
              <a:t> a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very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poor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adherence</a:t>
            </a:r>
            <a:r>
              <a:rPr lang="it-IT" dirty="0">
                <a:effectLst/>
                <a:latin typeface="Helvetica Neue" panose="02000503000000020004" pitchFamily="2" charset="0"/>
              </a:rPr>
              <a:t> to the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algorithm</a:t>
            </a:r>
            <a:r>
              <a:rPr lang="it-IT" dirty="0">
                <a:effectLst/>
                <a:latin typeface="Helvetica Neue" panose="02000503000000020004" pitchFamily="2" charset="0"/>
              </a:rPr>
              <a:t>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both</a:t>
            </a:r>
            <a:r>
              <a:rPr lang="it-IT" dirty="0">
                <a:effectLst/>
                <a:latin typeface="Helvetica Neue" panose="02000503000000020004" pitchFamily="2" charset="0"/>
              </a:rPr>
              <a:t> in the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surgical</a:t>
            </a:r>
            <a:r>
              <a:rPr lang="it-IT" dirty="0">
                <a:effectLst/>
                <a:latin typeface="Helvetica Neue" panose="02000503000000020004" pitchFamily="2" charset="0"/>
              </a:rPr>
              <a:t> world, and in the non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surgical</a:t>
            </a:r>
            <a:r>
              <a:rPr lang="it-IT" dirty="0">
                <a:effectLst/>
                <a:latin typeface="Helvetica Neue" panose="02000503000000020004" pitchFamily="2" charset="0"/>
              </a:rPr>
              <a:t> world,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both</a:t>
            </a:r>
            <a:r>
              <a:rPr lang="it-IT" dirty="0">
                <a:effectLst/>
                <a:latin typeface="Helvetica Neue" panose="02000503000000020004" pitchFamily="2" charset="0"/>
              </a:rPr>
              <a:t> in 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early</a:t>
            </a:r>
            <a:r>
              <a:rPr lang="it-IT" dirty="0">
                <a:effectLst/>
                <a:latin typeface="Helvetica Neue" panose="02000503000000020004" pitchFamily="2" charset="0"/>
              </a:rPr>
              <a:t> and in intermediate-</a:t>
            </a:r>
            <a:r>
              <a:rPr lang="it-IT" dirty="0" err="1">
                <a:effectLst/>
                <a:latin typeface="Helvetica Neue" panose="02000503000000020004" pitchFamily="2" charset="0"/>
              </a:rPr>
              <a:t>advanced</a:t>
            </a:r>
            <a:r>
              <a:rPr lang="it-IT" dirty="0">
                <a:effectLst/>
                <a:latin typeface="Helvetica Neue" panose="02000503000000020004" pitchFamily="2" charset="0"/>
              </a:rPr>
              <a:t> stages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7BF53-3743-2147-9FAC-BEEA8B3A378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081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second and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consequence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high risk of </a:t>
            </a:r>
            <a:r>
              <a:rPr lang="it-IT" dirty="0" err="1"/>
              <a:t>undertreatment</a:t>
            </a:r>
            <a:r>
              <a:rPr lang="it-IT" dirty="0"/>
              <a:t> </a:t>
            </a:r>
            <a:r>
              <a:rPr lang="it-IT" dirty="0" err="1"/>
              <a:t>inherent</a:t>
            </a:r>
            <a:r>
              <a:rPr lang="it-IT" dirty="0"/>
              <a:t> to the BCLC </a:t>
            </a:r>
            <a:r>
              <a:rPr lang="it-IT" dirty="0" err="1"/>
              <a:t>algorithm</a:t>
            </a:r>
            <a:r>
              <a:rPr lang="it-IT" dirty="0"/>
              <a:t>. So the high risk </a:t>
            </a:r>
            <a:r>
              <a:rPr lang="it-IT" dirty="0" err="1"/>
              <a:t>that</a:t>
            </a:r>
            <a:r>
              <a:rPr lang="it-IT" dirty="0"/>
              <a:t> treatment </a:t>
            </a:r>
            <a:r>
              <a:rPr lang="it-IT" dirty="0" err="1"/>
              <a:t>decision</a:t>
            </a:r>
            <a:r>
              <a:rPr lang="it-IT" dirty="0"/>
              <a:t> </a:t>
            </a:r>
            <a:r>
              <a:rPr lang="it-IT" dirty="0" err="1"/>
              <a:t>beyond</a:t>
            </a:r>
            <a:r>
              <a:rPr lang="it-IT" dirty="0"/>
              <a:t> BCLC guidelines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outcome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therapies </a:t>
            </a:r>
            <a:r>
              <a:rPr lang="it-IT" dirty="0" err="1"/>
              <a:t>within</a:t>
            </a:r>
            <a:r>
              <a:rPr lang="it-IT" dirty="0"/>
              <a:t> guidelines. </a:t>
            </a:r>
            <a:r>
              <a:rPr lang="it-IT" dirty="0" err="1"/>
              <a:t>There</a:t>
            </a:r>
            <a:r>
              <a:rPr lang="it-IT" dirty="0"/>
              <a:t> are a </a:t>
            </a:r>
            <a:r>
              <a:rPr lang="it-IT" dirty="0" err="1"/>
              <a:t>lot</a:t>
            </a:r>
            <a:r>
              <a:rPr lang="it-IT" dirty="0"/>
              <a:t> of studies </a:t>
            </a:r>
            <a:r>
              <a:rPr lang="it-IT" dirty="0" err="1"/>
              <a:t>showing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limits</a:t>
            </a:r>
            <a:r>
              <a:rPr lang="it-IT" dirty="0"/>
              <a:t>, and in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tables</a:t>
            </a:r>
            <a:r>
              <a:rPr lang="it-IT" dirty="0"/>
              <a:t> from the Lancet </a:t>
            </a:r>
            <a:r>
              <a:rPr lang="it-IT" dirty="0" err="1"/>
              <a:t>Oncology</a:t>
            </a:r>
            <a:r>
              <a:rPr lang="it-IT" dirty="0"/>
              <a:t> study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some </a:t>
            </a:r>
            <a:r>
              <a:rPr lang="it-IT" dirty="0" err="1"/>
              <a:t>examples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616EA-592C-7441-9BFB-DED9F90C688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64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5400" dirty="0">
                <a:effectLst/>
                <a:latin typeface="Helvetica Neue" panose="02000503000000020004" pitchFamily="2" charset="0"/>
              </a:rPr>
              <a:t>So,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which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 the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solution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according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to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us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. The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solution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is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a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completely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different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way of thinking, a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drastic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paradigm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change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, like in the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Copernican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 </a:t>
            </a:r>
            <a:r>
              <a:rPr lang="it-IT" sz="5400" dirty="0" err="1">
                <a:effectLst/>
                <a:latin typeface="Helvetica Neue" panose="02000503000000020004" pitchFamily="2" charset="0"/>
              </a:rPr>
              <a:t>revolution</a:t>
            </a:r>
            <a:r>
              <a:rPr lang="it-IT" sz="5400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7BF53-3743-2147-9FAC-BEEA8B3A378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95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Like in the </a:t>
            </a:r>
            <a:r>
              <a:rPr lang="it-IT" dirty="0" err="1"/>
              <a:t>Copernican</a:t>
            </a:r>
            <a:r>
              <a:rPr lang="it-IT" dirty="0"/>
              <a:t> </a:t>
            </a:r>
            <a:r>
              <a:rPr lang="it-IT" dirty="0" err="1"/>
              <a:t>revolution</a:t>
            </a:r>
            <a:r>
              <a:rPr lang="it-IT" dirty="0"/>
              <a:t>, the stage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never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centre of the </a:t>
            </a:r>
            <a:r>
              <a:rPr lang="it-IT" dirty="0" err="1"/>
              <a:t>universe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treatment </a:t>
            </a:r>
            <a:r>
              <a:rPr lang="it-IT" dirty="0" err="1"/>
              <a:t>choice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centre of the </a:t>
            </a:r>
            <a:r>
              <a:rPr lang="it-IT" dirty="0" err="1"/>
              <a:t>Universe</a:t>
            </a:r>
            <a:r>
              <a:rPr lang="it-IT" dirty="0"/>
              <a:t> </a:t>
            </a:r>
            <a:r>
              <a:rPr lang="it-IT" dirty="0" err="1"/>
              <a:t>influencing</a:t>
            </a:r>
            <a:r>
              <a:rPr lang="it-IT" dirty="0"/>
              <a:t> HCC </a:t>
            </a:r>
            <a:r>
              <a:rPr lang="it-IT" dirty="0" err="1"/>
              <a:t>outcome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conpet</a:t>
            </a:r>
            <a:r>
              <a:rPr lang="it-IT" dirty="0"/>
              <a:t> of </a:t>
            </a:r>
            <a:r>
              <a:rPr lang="it-IT" dirty="0" err="1"/>
              <a:t>therapeutic</a:t>
            </a:r>
            <a:r>
              <a:rPr lang="it-IT" dirty="0"/>
              <a:t> </a:t>
            </a:r>
            <a:r>
              <a:rPr lang="it-IT" dirty="0" err="1"/>
              <a:t>hierarchy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treatment </a:t>
            </a:r>
            <a:r>
              <a:rPr lang="it-IT" dirty="0" err="1"/>
              <a:t>choice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prognostically</a:t>
            </a:r>
            <a:r>
              <a:rPr lang="it-IT" dirty="0"/>
              <a:t> </a:t>
            </a:r>
            <a:r>
              <a:rPr lang="it-IT" dirty="0" err="1"/>
              <a:t>independent</a:t>
            </a:r>
            <a:r>
              <a:rPr lang="it-IT" dirty="0"/>
              <a:t>  from </a:t>
            </a:r>
            <a:r>
              <a:rPr lang="it-IT" dirty="0" err="1"/>
              <a:t>tumor</a:t>
            </a:r>
            <a:r>
              <a:rPr lang="it-IT" dirty="0"/>
              <a:t> stage.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D1E8E-3BCE-4DE1-986A-34A987DA04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73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185467-6F92-E18D-D121-03287EA11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265EE8-1B3B-96C0-EC65-53E5B9FB9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BE50CE-71C2-9640-1F76-C1E5EB1E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2F93E9-7117-07A5-6157-2F81CE53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2E650C-FB22-4840-3DEB-0F457545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32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F9B150-AB84-2FF7-E7A8-C0A51D8BC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BF4142-BE5F-386C-1DB4-CB09473C5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33C2D4-F793-209E-8C92-A7D37EAE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67887D-7353-02F1-7A0D-534B9BEE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6A4011-9958-24E9-ED98-37EBC514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02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FA3630B-5161-15B9-E5F3-F00164447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9E4208-B1D6-798F-E580-DA8FDE63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8B58C0-D1E5-97E1-1EAA-87111B0F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8FA5C1-3977-03C5-9FB2-FAD4C8BD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26161-177C-538F-4416-C65A044C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98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+ref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i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619" y="6444372"/>
            <a:ext cx="527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B040354D-A2A6-40DF-9A1A-5F92AA2A07A6}" type="slidenum">
              <a:rPr lang="en-GB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‹N›</a:t>
            </a:fld>
            <a:endParaRPr lang="en-GB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5876926"/>
            <a:ext cx="10792883" cy="8644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tabLst>
                <a:tab pos="1344613" algn="l"/>
              </a:tabLst>
              <a:defRPr sz="10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reference text</a:t>
            </a:r>
          </a:p>
        </p:txBody>
      </p:sp>
    </p:spTree>
    <p:extLst>
      <p:ext uri="{BB962C8B-B14F-4D97-AF65-F5344CB8AC3E}">
        <p14:creationId xmlns:p14="http://schemas.microsoft.com/office/powerpoint/2010/main" val="647040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622301" y="1079500"/>
            <a:ext cx="10960100" cy="0"/>
          </a:xfrm>
          <a:prstGeom prst="line">
            <a:avLst/>
          </a:prstGeom>
          <a:noFill/>
          <a:ln w="31750">
            <a:solidFill>
              <a:srgbClr val="00339A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 sz="1800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622301" y="6413500"/>
            <a:ext cx="10960100" cy="0"/>
          </a:xfrm>
          <a:prstGeom prst="line">
            <a:avLst/>
          </a:prstGeom>
          <a:noFill/>
          <a:ln w="9525">
            <a:solidFill>
              <a:srgbClr val="00339A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89">
                <a:solidFill>
                  <a:srgbClr val="00339A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0"/>
          </p:nvPr>
        </p:nvSpPr>
        <p:spPr>
          <a:xfrm>
            <a:off x="622772" y="6413587"/>
            <a:ext cx="10959629" cy="319809"/>
          </a:xfrm>
        </p:spPr>
        <p:txBody>
          <a:bodyPr/>
          <a:lstStyle>
            <a:lvl1pPr marL="0" indent="0">
              <a:buFontTx/>
              <a:buNone/>
              <a:defRPr sz="1244" i="1">
                <a:solidFill>
                  <a:srgbClr val="00339A"/>
                </a:solidFill>
              </a:defRPr>
            </a:lvl1pPr>
            <a:lvl2pPr marL="338671" indent="0">
              <a:buFontTx/>
              <a:buNone/>
              <a:defRPr sz="1244" i="1">
                <a:solidFill>
                  <a:srgbClr val="79B800"/>
                </a:solidFill>
              </a:defRPr>
            </a:lvl2pPr>
            <a:lvl3pPr marL="677342" indent="0">
              <a:buFontTx/>
              <a:buNone/>
              <a:defRPr sz="1244" i="1">
                <a:solidFill>
                  <a:srgbClr val="79B800"/>
                </a:solidFill>
              </a:defRPr>
            </a:lvl3pPr>
            <a:lvl4pPr marL="1016013" indent="0">
              <a:buFontTx/>
              <a:buNone/>
              <a:defRPr sz="1244" i="1">
                <a:solidFill>
                  <a:srgbClr val="79B800"/>
                </a:solidFill>
              </a:defRPr>
            </a:lvl4pPr>
            <a:lvl5pPr marL="1354684" indent="0">
              <a:buFontTx/>
              <a:buNone/>
              <a:defRPr sz="1244" i="1">
                <a:solidFill>
                  <a:srgbClr val="79B80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83086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657F9A-F96A-62E4-172F-CAA3E8F3D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F1E9B6-B050-0F71-A668-7AC646D9B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FCA71A-B17B-72B0-C861-3CEA77B19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118805-C637-B699-FD01-F7E2305F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20F795-B279-DA5E-57B5-DBF6C2ED3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88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76B1BA-0DB0-3138-4F1C-2776504E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4B9926-FEB8-F595-32D8-AEB34A892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F896F5-B75D-4047-2E0E-1E24AAA3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13E9CE-FE42-B219-53EC-31CF74E2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A5267-CD26-E60F-1EBE-4D171B9F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53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AE05ED-D9B7-3176-3462-46B92FA75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5B9003-0ACD-261B-3FC5-FD33E52DD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A609B1-229D-D48F-21A0-9FE149CB6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A75368-4D66-342A-D5A2-A76A336F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13DD5C-3738-F9CA-DCE5-DB74FC113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924B9C-83D9-211A-8A3B-2409EE0C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487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AF771A-E791-D513-3E87-8308FC39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D20849-2D1F-1AE6-06D8-CD242142A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8945E5B-A4C0-1859-98DF-7E3E3FA40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E769923-54C0-9EF2-06EC-00FD64679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2981574-5F79-ABAF-633D-C247269DE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381C409-1422-AAC8-F97F-B2EDAC85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C4F103-EAED-1604-46DA-302B379A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E526470-A6A5-31AC-03D8-A7A7EC81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26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3EF9EA-0E19-F117-F8E1-8CB9BAFD5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7F04462-1DE1-2548-873B-51A4FAA5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CE4CBEB-B6C8-88F0-27CE-F6917C10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F87D8A6-3738-BF62-3EFF-B682A830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649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1EB08C-86BD-C5D3-6E82-BB763DAC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E8D124A-D7E9-28D8-21A2-849FE055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69145B-0EC0-9CFF-EF4D-59FA0011C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28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5A333E-0B86-3B7E-EC92-239FF5AB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C3A8D9-7D4D-1CBF-7414-202E1092B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0E3EEA2-39C3-BAC5-566D-97AFAF3B8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76B7EA-3316-1D63-8AA2-E1AC0B21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967E7D-DD3F-839B-F797-81941ECC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41545FF-10E1-B425-4E6F-B808D8C9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379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0D8BB9-9D02-5BBE-129F-50F495BB3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9517EB8-0E98-692D-3F44-E41AE6258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FBCD841-F4EB-7D35-E131-A7E11BEBA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915BEF-ECDD-8DE3-8959-E25BD96FF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752F12-4792-A4AC-5FB8-C2448071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D2962C-110A-B964-489D-6D9F16B1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7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CE80F84-42D9-1C24-993D-040FB22AD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62E604-FEE4-4792-623F-93A294AD3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0EDDF1-6F55-0649-364E-C6D37AC76D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33555-822A-5E44-B0B2-900628AF535B}" type="datetimeFigureOut">
              <a:rPr lang="it-IT" smtClean="0"/>
              <a:t>26/11/25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D07E3F-749D-882C-767C-F3BEA2B51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D7CEB5-E282-70A6-EF30-AA87E3BEA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91CA-57F8-9940-A70C-15D76E379DDB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age3.jpg" descr="unipd-sigillo-1-720x330.jpg">
            <a:extLst>
              <a:ext uri="{FF2B5EF4-FFF2-40B4-BE49-F238E27FC236}">
                <a16:creationId xmlns:a16="http://schemas.microsoft.com/office/drawing/2014/main" id="{7836C532-01BB-559D-14C5-93AA2C6021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082" y="45639"/>
            <a:ext cx="1300465" cy="548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87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em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FEE6AF5D-CC07-BEB8-7C2B-B8D69EFF6B70}"/>
              </a:ext>
            </a:extLst>
          </p:cNvPr>
          <p:cNvSpPr txBox="1"/>
          <p:nvPr/>
        </p:nvSpPr>
        <p:spPr>
          <a:xfrm>
            <a:off x="5543303" y="2577460"/>
            <a:ext cx="6173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 err="1"/>
              <a:t>Multiparametric</a:t>
            </a:r>
            <a:r>
              <a:rPr lang="it-IT" sz="3600" b="1" dirty="0"/>
              <a:t> and Converse </a:t>
            </a:r>
            <a:r>
              <a:rPr lang="it-IT" sz="3600" b="1" dirty="0" err="1"/>
              <a:t>Terapeutic</a:t>
            </a:r>
            <a:r>
              <a:rPr lang="it-IT" sz="3600" b="1" dirty="0"/>
              <a:t> </a:t>
            </a:r>
            <a:r>
              <a:rPr lang="it-IT" sz="3600" b="1" dirty="0" err="1"/>
              <a:t>hierarchy</a:t>
            </a:r>
            <a:r>
              <a:rPr lang="it-IT" sz="3600" b="1" dirty="0"/>
              <a:t> in HCC</a:t>
            </a:r>
            <a:endParaRPr sz="36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924CC7-7016-9878-2555-7F5CC1962D0F}"/>
              </a:ext>
            </a:extLst>
          </p:cNvPr>
          <p:cNvSpPr txBox="1"/>
          <p:nvPr/>
        </p:nvSpPr>
        <p:spPr>
          <a:xfrm>
            <a:off x="6477477" y="4340182"/>
            <a:ext cx="40895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Prof. Alessandro Vitale</a:t>
            </a:r>
          </a:p>
          <a:p>
            <a:pPr algn="ctr"/>
            <a:r>
              <a:rPr lang="it-IT" sz="1600" dirty="0" err="1"/>
              <a:t>Hepatobiliary</a:t>
            </a:r>
            <a:r>
              <a:rPr lang="it-IT" sz="1600" dirty="0"/>
              <a:t> </a:t>
            </a:r>
            <a:r>
              <a:rPr lang="it-IT" sz="1600" dirty="0" err="1"/>
              <a:t>surgery</a:t>
            </a:r>
            <a:r>
              <a:rPr lang="it-IT" sz="1600" dirty="0"/>
              <a:t> and </a:t>
            </a:r>
            <a:r>
              <a:rPr lang="it-IT" sz="1600" dirty="0" err="1"/>
              <a:t>Liver</a:t>
            </a:r>
            <a:r>
              <a:rPr lang="it-IT" sz="1600" dirty="0"/>
              <a:t> </a:t>
            </a:r>
            <a:r>
              <a:rPr lang="it-IT" sz="1600" dirty="0" err="1"/>
              <a:t>Transplant</a:t>
            </a:r>
            <a:r>
              <a:rPr lang="it-IT" sz="1600" dirty="0"/>
              <a:t> Unit</a:t>
            </a:r>
          </a:p>
          <a:p>
            <a:pPr algn="ctr"/>
            <a:r>
              <a:rPr lang="it-IT" sz="1600" dirty="0" err="1"/>
              <a:t>Director</a:t>
            </a:r>
            <a:r>
              <a:rPr lang="it-IT" sz="1600" dirty="0"/>
              <a:t>: Prof. Umberto Cillo</a:t>
            </a:r>
          </a:p>
          <a:p>
            <a:pPr algn="ctr"/>
            <a:r>
              <a:rPr lang="it-IT" sz="1600" dirty="0" err="1"/>
              <a:t>Padua</a:t>
            </a:r>
            <a:r>
              <a:rPr lang="it-IT" sz="1600" dirty="0"/>
              <a:t> </a:t>
            </a:r>
            <a:r>
              <a:rPr lang="it-IT" sz="1600" dirty="0" err="1"/>
              <a:t>University</a:t>
            </a:r>
            <a:r>
              <a:rPr lang="it-IT" sz="1600" dirty="0"/>
              <a:t> Hospital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E094FC-23A2-DFCE-6AF4-64724181E755}"/>
              </a:ext>
            </a:extLst>
          </p:cNvPr>
          <p:cNvSpPr txBox="1"/>
          <p:nvPr/>
        </p:nvSpPr>
        <p:spPr>
          <a:xfrm>
            <a:off x="9286922" y="6354223"/>
            <a:ext cx="2139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alessandro.vitale@unipd.it</a:t>
            </a:r>
            <a:endParaRPr lang="it-IT" sz="1400" dirty="0"/>
          </a:p>
        </p:txBody>
      </p:sp>
      <p:pic>
        <p:nvPicPr>
          <p:cNvPr id="7" name="Google Shape;96;p1">
            <a:extLst>
              <a:ext uri="{FF2B5EF4-FFF2-40B4-BE49-F238E27FC236}">
                <a16:creationId xmlns:a16="http://schemas.microsoft.com/office/drawing/2014/main" id="{9FE1629E-8794-7420-5474-25D94D19E6A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29867" y="0"/>
            <a:ext cx="6062133" cy="201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8C0A227-CD6B-9201-6227-7400245B3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41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91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uppo 90">
            <a:extLst>
              <a:ext uri="{FF2B5EF4-FFF2-40B4-BE49-F238E27FC236}">
                <a16:creationId xmlns:a16="http://schemas.microsoft.com/office/drawing/2014/main" id="{76E6152D-5EFB-DE39-90CB-31AEE889495A}"/>
              </a:ext>
            </a:extLst>
          </p:cNvPr>
          <p:cNvGrpSpPr/>
          <p:nvPr/>
        </p:nvGrpSpPr>
        <p:grpSpPr>
          <a:xfrm>
            <a:off x="7497963" y="1447303"/>
            <a:ext cx="4671859" cy="4710225"/>
            <a:chOff x="7497963" y="1447303"/>
            <a:chExt cx="4671859" cy="4710225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76CD9C32-D88A-9171-8081-67A65D4E6358}"/>
                </a:ext>
              </a:extLst>
            </p:cNvPr>
            <p:cNvSpPr/>
            <p:nvPr/>
          </p:nvSpPr>
          <p:spPr>
            <a:xfrm>
              <a:off x="9155025" y="3339199"/>
              <a:ext cx="1080000" cy="10795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1C4D6E78-37D3-F9AD-0241-51D20F23515A}"/>
                </a:ext>
              </a:extLst>
            </p:cNvPr>
            <p:cNvSpPr/>
            <p:nvPr/>
          </p:nvSpPr>
          <p:spPr>
            <a:xfrm>
              <a:off x="9542854" y="3251952"/>
              <a:ext cx="190500" cy="1905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339540C3-82E0-105F-61C5-D8C56047AB90}"/>
                </a:ext>
              </a:extLst>
            </p:cNvPr>
            <p:cNvSpPr/>
            <p:nvPr/>
          </p:nvSpPr>
          <p:spPr>
            <a:xfrm>
              <a:off x="9616592" y="3783699"/>
              <a:ext cx="190500" cy="190500"/>
            </a:xfrm>
            <a:prstGeom prst="ellipse">
              <a:avLst/>
            </a:prstGeom>
            <a:solidFill>
              <a:srgbClr val="FF93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009E0F9B-2970-24B3-3ABC-71E27DDBFF6E}"/>
                </a:ext>
              </a:extLst>
            </p:cNvPr>
            <p:cNvSpPr/>
            <p:nvPr/>
          </p:nvSpPr>
          <p:spPr>
            <a:xfrm>
              <a:off x="8543025" y="2726949"/>
              <a:ext cx="2304000" cy="2304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3E9232FD-20BE-885F-2F3F-004F931E2E8E}"/>
                </a:ext>
              </a:extLst>
            </p:cNvPr>
            <p:cNvSpPr/>
            <p:nvPr/>
          </p:nvSpPr>
          <p:spPr>
            <a:xfrm>
              <a:off x="10457254" y="3017002"/>
              <a:ext cx="190500" cy="1905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05F0950-4743-2B42-A29E-BA322B174E35}"/>
                </a:ext>
              </a:extLst>
            </p:cNvPr>
            <p:cNvSpPr txBox="1"/>
            <p:nvPr/>
          </p:nvSpPr>
          <p:spPr>
            <a:xfrm>
              <a:off x="11215137" y="2633246"/>
              <a:ext cx="954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Outcome</a:t>
              </a:r>
              <a:endParaRPr lang="it-IT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104850A5-E548-591E-3DDB-19F10436F309}"/>
                </a:ext>
              </a:extLst>
            </p:cNvPr>
            <p:cNvCxnSpPr>
              <a:cxnSpLocks/>
              <a:stCxn id="23" idx="3"/>
              <a:endCxn id="12" idx="1"/>
            </p:cNvCxnSpPr>
            <p:nvPr/>
          </p:nvCxnSpPr>
          <p:spPr>
            <a:xfrm>
              <a:off x="8573388" y="2766666"/>
              <a:ext cx="997364" cy="5131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EF8F5B6-4672-509F-AF2E-302751D4D75C}"/>
                </a:ext>
              </a:extLst>
            </p:cNvPr>
            <p:cNvSpPr txBox="1"/>
            <p:nvPr/>
          </p:nvSpPr>
          <p:spPr>
            <a:xfrm>
              <a:off x="7897891" y="2597389"/>
              <a:ext cx="675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Stage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CFA4B8E-EE79-B24A-654A-F666BB79B69E}"/>
                </a:ext>
              </a:extLst>
            </p:cNvPr>
            <p:cNvSpPr txBox="1"/>
            <p:nvPr/>
          </p:nvSpPr>
          <p:spPr>
            <a:xfrm>
              <a:off x="7497963" y="4985837"/>
              <a:ext cx="1075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Treatment</a:t>
              </a:r>
            </a:p>
          </p:txBody>
        </p: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36EA0269-50ED-EDB3-CAF5-EEB51F390AAD}"/>
                </a:ext>
              </a:extLst>
            </p:cNvPr>
            <p:cNvCxnSpPr>
              <a:cxnSpLocks/>
              <a:stCxn id="20" idx="1"/>
              <a:endCxn id="15" idx="7"/>
            </p:cNvCxnSpPr>
            <p:nvPr/>
          </p:nvCxnSpPr>
          <p:spPr>
            <a:xfrm flipH="1">
              <a:off x="10619856" y="2802523"/>
              <a:ext cx="595281" cy="2423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7CE16746-146E-E6DB-EA4A-AD85EF579491}"/>
                </a:ext>
              </a:extLst>
            </p:cNvPr>
            <p:cNvCxnSpPr>
              <a:cxnSpLocks/>
              <a:stCxn id="27" idx="3"/>
              <a:endCxn id="13" idx="3"/>
            </p:cNvCxnSpPr>
            <p:nvPr/>
          </p:nvCxnSpPr>
          <p:spPr>
            <a:xfrm flipV="1">
              <a:off x="8573388" y="3946301"/>
              <a:ext cx="1071102" cy="12088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F6369246-7D19-6174-11B0-BF826F7EC398}"/>
                </a:ext>
              </a:extLst>
            </p:cNvPr>
            <p:cNvSpPr txBox="1"/>
            <p:nvPr/>
          </p:nvSpPr>
          <p:spPr>
            <a:xfrm>
              <a:off x="8508975" y="5788196"/>
              <a:ext cx="2401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Copernican</a:t>
              </a:r>
              <a:r>
                <a:rPr lang="it-IT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Revolution</a:t>
              </a:r>
              <a:r>
                <a:rPr lang="it-IT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A98FA3D5-13E5-E0A6-03CA-D723AE68F86A}"/>
                </a:ext>
              </a:extLst>
            </p:cNvPr>
            <p:cNvSpPr txBox="1"/>
            <p:nvPr/>
          </p:nvSpPr>
          <p:spPr>
            <a:xfrm>
              <a:off x="8739842" y="1447303"/>
              <a:ext cx="19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THERAPEUTIC</a:t>
              </a:r>
            </a:p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HIERARCHY</a:t>
              </a:r>
            </a:p>
          </p:txBody>
        </p:sp>
      </p:grp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F72277BC-43D4-86CB-FA62-FEC87AC0E5A9}"/>
              </a:ext>
            </a:extLst>
          </p:cNvPr>
          <p:cNvGrpSpPr/>
          <p:nvPr/>
        </p:nvGrpSpPr>
        <p:grpSpPr>
          <a:xfrm>
            <a:off x="193960" y="1447303"/>
            <a:ext cx="4632801" cy="4710225"/>
            <a:chOff x="193960" y="1447303"/>
            <a:chExt cx="4632801" cy="4710225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21E75C3C-1D44-9431-FCC2-2507F7CDF900}"/>
                </a:ext>
              </a:extLst>
            </p:cNvPr>
            <p:cNvSpPr/>
            <p:nvPr/>
          </p:nvSpPr>
          <p:spPr>
            <a:xfrm>
              <a:off x="1767508" y="3359149"/>
              <a:ext cx="1080000" cy="10795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971E3527-5A8A-791A-ABD3-13BA01B04543}"/>
                </a:ext>
              </a:extLst>
            </p:cNvPr>
            <p:cNvSpPr/>
            <p:nvPr/>
          </p:nvSpPr>
          <p:spPr>
            <a:xfrm>
              <a:off x="2240156" y="4343399"/>
              <a:ext cx="190500" cy="190500"/>
            </a:xfrm>
            <a:prstGeom prst="ellipse">
              <a:avLst/>
            </a:prstGeom>
            <a:solidFill>
              <a:srgbClr val="FF93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9C0BEDD9-54FC-002B-1E0E-66F311144767}"/>
                </a:ext>
              </a:extLst>
            </p:cNvPr>
            <p:cNvSpPr/>
            <p:nvPr/>
          </p:nvSpPr>
          <p:spPr>
            <a:xfrm>
              <a:off x="2212258" y="3803649"/>
              <a:ext cx="190500" cy="1905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E4CBAC09-C82B-766D-FEE8-1F13C8665A32}"/>
                </a:ext>
              </a:extLst>
            </p:cNvPr>
            <p:cNvSpPr/>
            <p:nvPr/>
          </p:nvSpPr>
          <p:spPr>
            <a:xfrm rot="16200000">
              <a:off x="1175141" y="2742497"/>
              <a:ext cx="2743200" cy="23128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BE7D6E3F-01FF-16AA-4649-69A40658E20A}"/>
                </a:ext>
              </a:extLst>
            </p:cNvPr>
            <p:cNvSpPr/>
            <p:nvPr/>
          </p:nvSpPr>
          <p:spPr>
            <a:xfrm>
              <a:off x="3258812" y="2816603"/>
              <a:ext cx="190500" cy="1905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88E81FE-BCF6-C0F9-0738-10E8E5E2BBF3}"/>
                </a:ext>
              </a:extLst>
            </p:cNvPr>
            <p:cNvSpPr txBox="1"/>
            <p:nvPr/>
          </p:nvSpPr>
          <p:spPr>
            <a:xfrm>
              <a:off x="1602766" y="5788196"/>
              <a:ext cx="192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Ptolemaic</a:t>
              </a:r>
              <a:r>
                <a:rPr lang="it-IT" b="1" dirty="0">
                  <a:latin typeface="Calibri" panose="020F0502020204030204" pitchFamily="34" charset="0"/>
                  <a:cs typeface="Calibri" panose="020F0502020204030204" pitchFamily="34" charset="0"/>
                </a:rPr>
                <a:t> System 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62FC72B3-5F0D-1F1F-17F7-5CCF73784998}"/>
                </a:ext>
              </a:extLst>
            </p:cNvPr>
            <p:cNvSpPr txBox="1"/>
            <p:nvPr/>
          </p:nvSpPr>
          <p:spPr>
            <a:xfrm>
              <a:off x="1592984" y="1447303"/>
              <a:ext cx="19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STAGE</a:t>
              </a:r>
            </a:p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HIERARCHY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4524F3D2-41C7-C639-483A-A464BB01CD01}"/>
                </a:ext>
              </a:extLst>
            </p:cNvPr>
            <p:cNvSpPr txBox="1"/>
            <p:nvPr/>
          </p:nvSpPr>
          <p:spPr>
            <a:xfrm>
              <a:off x="593888" y="3054589"/>
              <a:ext cx="675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Stage</a:t>
              </a:r>
            </a:p>
          </p:txBody>
        </p: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9FAD8AF0-C1E3-D296-ECDD-63A39AA64FD2}"/>
                </a:ext>
              </a:extLst>
            </p:cNvPr>
            <p:cNvCxnSpPr>
              <a:stCxn id="46" idx="3"/>
              <a:endCxn id="6" idx="1"/>
            </p:cNvCxnSpPr>
            <p:nvPr/>
          </p:nvCxnSpPr>
          <p:spPr>
            <a:xfrm>
              <a:off x="1269385" y="3223866"/>
              <a:ext cx="970771" cy="6076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ED08587F-CED3-6561-E71D-412B7B5567BA}"/>
                </a:ext>
              </a:extLst>
            </p:cNvPr>
            <p:cNvSpPr txBox="1"/>
            <p:nvPr/>
          </p:nvSpPr>
          <p:spPr>
            <a:xfrm>
              <a:off x="193960" y="5447150"/>
              <a:ext cx="1075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Treatment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F761D391-2E34-CA27-C365-0017712FA2D0}"/>
                </a:ext>
              </a:extLst>
            </p:cNvPr>
            <p:cNvSpPr txBox="1"/>
            <p:nvPr/>
          </p:nvSpPr>
          <p:spPr>
            <a:xfrm>
              <a:off x="3872076" y="2554680"/>
              <a:ext cx="954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Outcome</a:t>
              </a:r>
              <a:endParaRPr lang="it-IT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2079C576-86AF-86C0-3F9F-9BEED6F28985}"/>
                </a:ext>
              </a:extLst>
            </p:cNvPr>
            <p:cNvCxnSpPr>
              <a:cxnSpLocks/>
              <a:stCxn id="53" idx="1"/>
              <a:endCxn id="9" idx="7"/>
            </p:cNvCxnSpPr>
            <p:nvPr/>
          </p:nvCxnSpPr>
          <p:spPr>
            <a:xfrm flipH="1">
              <a:off x="3421414" y="2723957"/>
              <a:ext cx="450662" cy="1205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2 59">
              <a:extLst>
                <a:ext uri="{FF2B5EF4-FFF2-40B4-BE49-F238E27FC236}">
                  <a16:creationId xmlns:a16="http://schemas.microsoft.com/office/drawing/2014/main" id="{A076D146-73D1-6CE6-2D7C-867807C64B42}"/>
                </a:ext>
              </a:extLst>
            </p:cNvPr>
            <p:cNvCxnSpPr>
              <a:stCxn id="49" idx="3"/>
              <a:endCxn id="5" idx="3"/>
            </p:cNvCxnSpPr>
            <p:nvPr/>
          </p:nvCxnSpPr>
          <p:spPr>
            <a:xfrm flipV="1">
              <a:off x="1269385" y="4506001"/>
              <a:ext cx="998669" cy="11104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ettangolo 13">
            <a:extLst>
              <a:ext uri="{FF2B5EF4-FFF2-40B4-BE49-F238E27FC236}">
                <a16:creationId xmlns:a16="http://schemas.microsoft.com/office/drawing/2014/main" id="{159ADEA6-674E-EE99-B32E-3EC90226E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6432434"/>
            <a:ext cx="10944225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ct val="120000"/>
              </a:lnSpc>
              <a:buClr>
                <a:srgbClr val="99CC00"/>
              </a:buClr>
            </a:pPr>
            <a:r>
              <a:rPr lang="it-IT" altLang="it-IT" sz="14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M Iavarone slide </a:t>
            </a:r>
            <a:r>
              <a:rPr lang="it-IT" altLang="it-IT" sz="1400" i="1" dirty="0" err="1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modified</a:t>
            </a:r>
            <a:r>
              <a:rPr lang="it-IT" altLang="it-IT" sz="14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from an idea of Professor E Giannini</a:t>
            </a:r>
            <a:endParaRPr lang="fr-FR" altLang="it-IT" sz="1400" i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418055-373F-75C6-BDB9-D5E784F4F423}"/>
              </a:ext>
            </a:extLst>
          </p:cNvPr>
          <p:cNvSpPr txBox="1"/>
          <p:nvPr/>
        </p:nvSpPr>
        <p:spPr>
          <a:xfrm>
            <a:off x="3829469" y="280203"/>
            <a:ext cx="406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Copernican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E1B8EF1-AB05-D657-439E-32EE497DD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36"/>
          <a:stretch/>
        </p:blipFill>
        <p:spPr>
          <a:xfrm>
            <a:off x="193960" y="1554070"/>
            <a:ext cx="6802332" cy="460345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FFA4756-FBCB-E6AC-13AE-921B721BEBB5}"/>
              </a:ext>
            </a:extLst>
          </p:cNvPr>
          <p:cNvSpPr/>
          <p:nvPr/>
        </p:nvSpPr>
        <p:spPr>
          <a:xfrm>
            <a:off x="114169" y="6475968"/>
            <a:ext cx="490162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Vitale A, Cabibbo G, et al, Lancet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2023; 24: e312–22</a:t>
            </a:r>
            <a:endParaRPr lang="it-IT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49116A2-5591-7A2F-84A6-05736A920E62}"/>
              </a:ext>
            </a:extLst>
          </p:cNvPr>
          <p:cNvSpPr txBox="1"/>
          <p:nvPr/>
        </p:nvSpPr>
        <p:spPr>
          <a:xfrm>
            <a:off x="2910894" y="1282791"/>
            <a:ext cx="3791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AS INDIPENDENT </a:t>
            </a: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ORDINAL PROGNOSTIC VARIABLE</a:t>
            </a:r>
            <a:endParaRPr lang="it-IT" sz="2000" b="1" u="sng" dirty="0"/>
          </a:p>
        </p:txBody>
      </p:sp>
    </p:spTree>
    <p:extLst>
      <p:ext uri="{BB962C8B-B14F-4D97-AF65-F5344CB8AC3E}">
        <p14:creationId xmlns:p14="http://schemas.microsoft.com/office/powerpoint/2010/main" val="309955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3">
            <a:extLst>
              <a:ext uri="{FF2B5EF4-FFF2-40B4-BE49-F238E27FC236}">
                <a16:creationId xmlns:a16="http://schemas.microsoft.com/office/drawing/2014/main" id="{283F9475-EDE5-B344-9E18-69CA8B32413F}"/>
              </a:ext>
            </a:extLst>
          </p:cNvPr>
          <p:cNvSpPr/>
          <p:nvPr/>
        </p:nvSpPr>
        <p:spPr>
          <a:xfrm>
            <a:off x="9220380" y="6578087"/>
            <a:ext cx="285732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8" tIns="44999" rIns="89998" bIns="44999"/>
          <a:lstStyle/>
          <a:p>
            <a:pPr algn="r">
              <a:lnSpc>
                <a:spcPct val="100000"/>
              </a:lnSpc>
            </a:pPr>
            <a:r>
              <a:rPr lang="it-IT" sz="1200" spc="-1" dirty="0">
                <a:solidFill>
                  <a:srgbClr val="000000"/>
                </a:solidFill>
                <a:latin typeface="arial"/>
              </a:rPr>
              <a:t>Vitale A et al, </a:t>
            </a:r>
            <a:r>
              <a:rPr lang="it-IT" sz="1200" spc="-1" dirty="0" err="1">
                <a:solidFill>
                  <a:srgbClr val="000000"/>
                </a:solidFill>
                <a:latin typeface="arial"/>
              </a:rPr>
              <a:t>Hepatology</a:t>
            </a:r>
            <a:r>
              <a:rPr lang="it-IT" sz="1200" spc="-1" dirty="0">
                <a:solidFill>
                  <a:srgbClr val="000000"/>
                </a:solidFill>
                <a:latin typeface="arial"/>
              </a:rPr>
              <a:t>. 2020 </a:t>
            </a:r>
            <a:r>
              <a:rPr lang="it-IT" sz="1200" spc="-1" dirty="0" err="1">
                <a:solidFill>
                  <a:srgbClr val="000000"/>
                </a:solidFill>
                <a:latin typeface="arial"/>
              </a:rPr>
              <a:t>Feb</a:t>
            </a:r>
            <a:r>
              <a:rPr lang="it-IT" sz="1200" spc="-1" dirty="0">
                <a:solidFill>
                  <a:srgbClr val="000000"/>
                </a:solidFill>
                <a:latin typeface="arial"/>
              </a:rPr>
              <a:t> 16.</a:t>
            </a:r>
            <a:endParaRPr lang="it-IT" sz="1200" spc="-1" dirty="0">
              <a:latin typeface="Arial"/>
            </a:endParaRP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B4F157F8-F5D7-D842-B289-1B606EA8037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552762" y="2112381"/>
            <a:ext cx="7353239" cy="4433203"/>
          </a:xfrm>
          <a:prstGeom prst="rect">
            <a:avLst/>
          </a:prstGeom>
          <a:ln>
            <a:noFill/>
          </a:ln>
        </p:spPr>
      </p:pic>
      <p:pic>
        <p:nvPicPr>
          <p:cNvPr id="4" name="Immagine 8">
            <a:extLst>
              <a:ext uri="{FF2B5EF4-FFF2-40B4-BE49-F238E27FC236}">
                <a16:creationId xmlns:a16="http://schemas.microsoft.com/office/drawing/2014/main" id="{FF13331D-5667-3A45-B9BC-5B4BC3D8ACB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073320" y="1096897"/>
            <a:ext cx="6045120" cy="757800"/>
          </a:xfrm>
          <a:prstGeom prst="rect">
            <a:avLst/>
          </a:prstGeom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1" y="6551084"/>
            <a:ext cx="4072049" cy="338552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it-IT" sz="1400" dirty="0"/>
              <a:t>Vitale A, et al. </a:t>
            </a:r>
            <a:r>
              <a:rPr lang="it-IT" sz="1400" dirty="0" err="1"/>
              <a:t>Liver</a:t>
            </a:r>
            <a:r>
              <a:rPr lang="it-IT" sz="1400" dirty="0"/>
              <a:t> </a:t>
            </a:r>
            <a:r>
              <a:rPr lang="it-IT" sz="1400" dirty="0" err="1"/>
              <a:t>Int</a:t>
            </a:r>
            <a:r>
              <a:rPr lang="it-IT" sz="1400" dirty="0"/>
              <a:t> 2019. </a:t>
            </a:r>
            <a:r>
              <a:rPr lang="cs-CZ" sz="1400" dirty="0" err="1"/>
              <a:t>doi</a:t>
            </a:r>
            <a:r>
              <a:rPr lang="cs-CZ" sz="1400" dirty="0"/>
              <a:t>: 10.1111/liv.14154.</a:t>
            </a:r>
            <a:endParaRPr lang="it-IT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311431" y="1158408"/>
            <a:ext cx="7835900" cy="738660"/>
          </a:xfrm>
          <a:prstGeom prst="rect">
            <a:avLst/>
          </a:prstGeom>
          <a:solidFill>
            <a:srgbClr val="A6A6A6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2000" b="1" dirty="0" err="1"/>
              <a:t>This</a:t>
            </a:r>
            <a:r>
              <a:rPr lang="it-IT" sz="2000" b="1" dirty="0"/>
              <a:t> concept </a:t>
            </a:r>
            <a:r>
              <a:rPr lang="it-IT" sz="2000" b="1" dirty="0" err="1"/>
              <a:t>forces</a:t>
            </a:r>
            <a:r>
              <a:rPr lang="it-IT" sz="2000" b="1" dirty="0"/>
              <a:t> </a:t>
            </a:r>
            <a:r>
              <a:rPr lang="it-IT" sz="2000" b="1" dirty="0" err="1"/>
              <a:t>clinicians</a:t>
            </a:r>
            <a:r>
              <a:rPr lang="it-IT" sz="2000" b="1" dirty="0"/>
              <a:t> to </a:t>
            </a:r>
            <a:r>
              <a:rPr lang="it-IT" sz="2000" b="1" dirty="0" err="1"/>
              <a:t>adopt</a:t>
            </a:r>
            <a:r>
              <a:rPr lang="it-IT" sz="2000" b="1" dirty="0"/>
              <a:t> </a:t>
            </a:r>
            <a:r>
              <a:rPr lang="it-IT" sz="2000" b="1" dirty="0" err="1"/>
              <a:t>Personalized</a:t>
            </a:r>
            <a:r>
              <a:rPr lang="it-IT" sz="2000" b="1" dirty="0"/>
              <a:t> therapy: </a:t>
            </a:r>
            <a:r>
              <a:rPr lang="it-IT" sz="2000" b="1" dirty="0" err="1"/>
              <a:t>choice</a:t>
            </a:r>
            <a:r>
              <a:rPr lang="it-IT" sz="2000" b="1" dirty="0"/>
              <a:t> of the BEST THERAPY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ABB870-0920-8E82-CBE2-FD363ED955B0}"/>
              </a:ext>
            </a:extLst>
          </p:cNvPr>
          <p:cNvSpPr txBox="1"/>
          <p:nvPr/>
        </p:nvSpPr>
        <p:spPr>
          <a:xfrm>
            <a:off x="108911" y="1247387"/>
            <a:ext cx="2250468" cy="27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33" b="1" dirty="0">
                <a:solidFill>
                  <a:srgbClr val="C00000"/>
                </a:solidFill>
              </a:rPr>
              <a:t>ORDINAL THERAPEUTIC HIERARCHY: </a:t>
            </a:r>
            <a:r>
              <a:rPr lang="it-IT" sz="2133" b="1" dirty="0" err="1">
                <a:solidFill>
                  <a:srgbClr val="C00000"/>
                </a:solidFill>
              </a:rPr>
              <a:t>indipendence</a:t>
            </a:r>
            <a:r>
              <a:rPr lang="it-IT" sz="2133" b="1" dirty="0">
                <a:solidFill>
                  <a:srgbClr val="C00000"/>
                </a:solidFill>
              </a:rPr>
              <a:t> of the «</a:t>
            </a:r>
            <a:r>
              <a:rPr lang="it-IT" sz="2133" b="1" dirty="0" err="1">
                <a:solidFill>
                  <a:srgbClr val="C00000"/>
                </a:solidFill>
              </a:rPr>
              <a:t>ordinal</a:t>
            </a:r>
            <a:r>
              <a:rPr lang="it-IT" sz="2133" b="1" dirty="0">
                <a:solidFill>
                  <a:srgbClr val="C00000"/>
                </a:solidFill>
              </a:rPr>
              <a:t> </a:t>
            </a:r>
            <a:r>
              <a:rPr lang="it-IT" sz="2133" b="1" dirty="0" err="1">
                <a:solidFill>
                  <a:srgbClr val="C00000"/>
                </a:solidFill>
              </a:rPr>
              <a:t>variable</a:t>
            </a:r>
            <a:r>
              <a:rPr lang="it-IT" sz="2133" b="1" dirty="0">
                <a:solidFill>
                  <a:srgbClr val="C00000"/>
                </a:solidFill>
              </a:rPr>
              <a:t>» treatment from </a:t>
            </a:r>
            <a:r>
              <a:rPr lang="it-IT" sz="2133" b="1" dirty="0" err="1">
                <a:solidFill>
                  <a:srgbClr val="C00000"/>
                </a:solidFill>
              </a:rPr>
              <a:t>staging</a:t>
            </a:r>
            <a:endParaRPr lang="it-IT" sz="2133" b="1" dirty="0">
              <a:solidFill>
                <a:srgbClr val="C0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EF86C54-0FB0-58B2-0D85-586476C0B266}"/>
              </a:ext>
            </a:extLst>
          </p:cNvPr>
          <p:cNvSpPr txBox="1"/>
          <p:nvPr/>
        </p:nvSpPr>
        <p:spPr>
          <a:xfrm>
            <a:off x="8179502" y="588076"/>
            <a:ext cx="294170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OVER-TREATMENT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DD7728-C179-5848-2A1E-E0BBDF31CED8}"/>
              </a:ext>
            </a:extLst>
          </p:cNvPr>
          <p:cNvSpPr txBox="1"/>
          <p:nvPr/>
        </p:nvSpPr>
        <p:spPr>
          <a:xfrm>
            <a:off x="4057962" y="218790"/>
            <a:ext cx="4068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Copernican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83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uppo 90">
            <a:extLst>
              <a:ext uri="{FF2B5EF4-FFF2-40B4-BE49-F238E27FC236}">
                <a16:creationId xmlns:a16="http://schemas.microsoft.com/office/drawing/2014/main" id="{76E6152D-5EFB-DE39-90CB-31AEE889495A}"/>
              </a:ext>
            </a:extLst>
          </p:cNvPr>
          <p:cNvGrpSpPr/>
          <p:nvPr/>
        </p:nvGrpSpPr>
        <p:grpSpPr>
          <a:xfrm>
            <a:off x="7497963" y="1447303"/>
            <a:ext cx="4671859" cy="4710225"/>
            <a:chOff x="7497963" y="1447303"/>
            <a:chExt cx="4671859" cy="4710225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76CD9C32-D88A-9171-8081-67A65D4E6358}"/>
                </a:ext>
              </a:extLst>
            </p:cNvPr>
            <p:cNvSpPr/>
            <p:nvPr/>
          </p:nvSpPr>
          <p:spPr>
            <a:xfrm>
              <a:off x="9155025" y="3339199"/>
              <a:ext cx="1080000" cy="10795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1C4D6E78-37D3-F9AD-0241-51D20F23515A}"/>
                </a:ext>
              </a:extLst>
            </p:cNvPr>
            <p:cNvSpPr/>
            <p:nvPr/>
          </p:nvSpPr>
          <p:spPr>
            <a:xfrm>
              <a:off x="9542854" y="3251952"/>
              <a:ext cx="190500" cy="1905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339540C3-82E0-105F-61C5-D8C56047AB90}"/>
                </a:ext>
              </a:extLst>
            </p:cNvPr>
            <p:cNvSpPr/>
            <p:nvPr/>
          </p:nvSpPr>
          <p:spPr>
            <a:xfrm>
              <a:off x="9616592" y="3783699"/>
              <a:ext cx="190500" cy="190500"/>
            </a:xfrm>
            <a:prstGeom prst="ellipse">
              <a:avLst/>
            </a:prstGeom>
            <a:solidFill>
              <a:srgbClr val="FF93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009E0F9B-2970-24B3-3ABC-71E27DDBFF6E}"/>
                </a:ext>
              </a:extLst>
            </p:cNvPr>
            <p:cNvSpPr/>
            <p:nvPr/>
          </p:nvSpPr>
          <p:spPr>
            <a:xfrm>
              <a:off x="8543025" y="2726949"/>
              <a:ext cx="2304000" cy="2304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3E9232FD-20BE-885F-2F3F-004F931E2E8E}"/>
                </a:ext>
              </a:extLst>
            </p:cNvPr>
            <p:cNvSpPr/>
            <p:nvPr/>
          </p:nvSpPr>
          <p:spPr>
            <a:xfrm>
              <a:off x="10457254" y="3017002"/>
              <a:ext cx="190500" cy="1905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05F0950-4743-2B42-A29E-BA322B174E35}"/>
                </a:ext>
              </a:extLst>
            </p:cNvPr>
            <p:cNvSpPr txBox="1"/>
            <p:nvPr/>
          </p:nvSpPr>
          <p:spPr>
            <a:xfrm>
              <a:off x="11215137" y="2633246"/>
              <a:ext cx="954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Outcome</a:t>
              </a:r>
              <a:endParaRPr lang="it-IT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104850A5-E548-591E-3DDB-19F10436F309}"/>
                </a:ext>
              </a:extLst>
            </p:cNvPr>
            <p:cNvCxnSpPr>
              <a:cxnSpLocks/>
              <a:stCxn id="23" idx="3"/>
              <a:endCxn id="12" idx="1"/>
            </p:cNvCxnSpPr>
            <p:nvPr/>
          </p:nvCxnSpPr>
          <p:spPr>
            <a:xfrm>
              <a:off x="8573388" y="2766666"/>
              <a:ext cx="997364" cy="5131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EF8F5B6-4672-509F-AF2E-302751D4D75C}"/>
                </a:ext>
              </a:extLst>
            </p:cNvPr>
            <p:cNvSpPr txBox="1"/>
            <p:nvPr/>
          </p:nvSpPr>
          <p:spPr>
            <a:xfrm>
              <a:off x="7897891" y="2597389"/>
              <a:ext cx="675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Stage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CFA4B8E-EE79-B24A-654A-F666BB79B69E}"/>
                </a:ext>
              </a:extLst>
            </p:cNvPr>
            <p:cNvSpPr txBox="1"/>
            <p:nvPr/>
          </p:nvSpPr>
          <p:spPr>
            <a:xfrm>
              <a:off x="7497963" y="4985837"/>
              <a:ext cx="1075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Treatment</a:t>
              </a:r>
            </a:p>
          </p:txBody>
        </p: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36EA0269-50ED-EDB3-CAF5-EEB51F390AAD}"/>
                </a:ext>
              </a:extLst>
            </p:cNvPr>
            <p:cNvCxnSpPr>
              <a:cxnSpLocks/>
              <a:stCxn id="20" idx="1"/>
              <a:endCxn id="15" idx="7"/>
            </p:cNvCxnSpPr>
            <p:nvPr/>
          </p:nvCxnSpPr>
          <p:spPr>
            <a:xfrm flipH="1">
              <a:off x="10619856" y="2802523"/>
              <a:ext cx="595281" cy="2423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7CE16746-146E-E6DB-EA4A-AD85EF579491}"/>
                </a:ext>
              </a:extLst>
            </p:cNvPr>
            <p:cNvCxnSpPr>
              <a:cxnSpLocks/>
              <a:stCxn id="27" idx="3"/>
              <a:endCxn id="13" idx="3"/>
            </p:cNvCxnSpPr>
            <p:nvPr/>
          </p:nvCxnSpPr>
          <p:spPr>
            <a:xfrm flipV="1">
              <a:off x="8573388" y="3946301"/>
              <a:ext cx="1071102" cy="12088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F6369246-7D19-6174-11B0-BF826F7EC398}"/>
                </a:ext>
              </a:extLst>
            </p:cNvPr>
            <p:cNvSpPr txBox="1"/>
            <p:nvPr/>
          </p:nvSpPr>
          <p:spPr>
            <a:xfrm>
              <a:off x="8508975" y="5788196"/>
              <a:ext cx="2401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Copernican</a:t>
              </a:r>
              <a:r>
                <a:rPr lang="it-IT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Revolution</a:t>
              </a:r>
              <a:r>
                <a:rPr lang="it-IT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A98FA3D5-13E5-E0A6-03CA-D723AE68F86A}"/>
                </a:ext>
              </a:extLst>
            </p:cNvPr>
            <p:cNvSpPr txBox="1"/>
            <p:nvPr/>
          </p:nvSpPr>
          <p:spPr>
            <a:xfrm>
              <a:off x="8739842" y="1447303"/>
              <a:ext cx="19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THERAPEUTIC</a:t>
              </a:r>
            </a:p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HIERARCHY</a:t>
              </a:r>
            </a:p>
          </p:txBody>
        </p:sp>
      </p:grpSp>
      <p:grpSp>
        <p:nvGrpSpPr>
          <p:cNvPr id="90" name="Gruppo 89">
            <a:extLst>
              <a:ext uri="{FF2B5EF4-FFF2-40B4-BE49-F238E27FC236}">
                <a16:creationId xmlns:a16="http://schemas.microsoft.com/office/drawing/2014/main" id="{F72277BC-43D4-86CB-FA62-FEC87AC0E5A9}"/>
              </a:ext>
            </a:extLst>
          </p:cNvPr>
          <p:cNvGrpSpPr/>
          <p:nvPr/>
        </p:nvGrpSpPr>
        <p:grpSpPr>
          <a:xfrm>
            <a:off x="193960" y="1447303"/>
            <a:ext cx="4632801" cy="4710225"/>
            <a:chOff x="193960" y="1447303"/>
            <a:chExt cx="4632801" cy="4710225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21E75C3C-1D44-9431-FCC2-2507F7CDF900}"/>
                </a:ext>
              </a:extLst>
            </p:cNvPr>
            <p:cNvSpPr/>
            <p:nvPr/>
          </p:nvSpPr>
          <p:spPr>
            <a:xfrm>
              <a:off x="1767508" y="3359149"/>
              <a:ext cx="1080000" cy="10795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971E3527-5A8A-791A-ABD3-13BA01B04543}"/>
                </a:ext>
              </a:extLst>
            </p:cNvPr>
            <p:cNvSpPr/>
            <p:nvPr/>
          </p:nvSpPr>
          <p:spPr>
            <a:xfrm>
              <a:off x="2240156" y="4343399"/>
              <a:ext cx="190500" cy="190500"/>
            </a:xfrm>
            <a:prstGeom prst="ellipse">
              <a:avLst/>
            </a:prstGeom>
            <a:solidFill>
              <a:srgbClr val="FF93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9C0BEDD9-54FC-002B-1E0E-66F311144767}"/>
                </a:ext>
              </a:extLst>
            </p:cNvPr>
            <p:cNvSpPr/>
            <p:nvPr/>
          </p:nvSpPr>
          <p:spPr>
            <a:xfrm>
              <a:off x="2212258" y="3803649"/>
              <a:ext cx="190500" cy="1905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E4CBAC09-C82B-766D-FEE8-1F13C8665A32}"/>
                </a:ext>
              </a:extLst>
            </p:cNvPr>
            <p:cNvSpPr/>
            <p:nvPr/>
          </p:nvSpPr>
          <p:spPr>
            <a:xfrm rot="16200000">
              <a:off x="1175141" y="2742497"/>
              <a:ext cx="2743200" cy="23128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BE7D6E3F-01FF-16AA-4649-69A40658E20A}"/>
                </a:ext>
              </a:extLst>
            </p:cNvPr>
            <p:cNvSpPr/>
            <p:nvPr/>
          </p:nvSpPr>
          <p:spPr>
            <a:xfrm>
              <a:off x="3258812" y="2816603"/>
              <a:ext cx="190500" cy="1905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88E81FE-BCF6-C0F9-0738-10E8E5E2BBF3}"/>
                </a:ext>
              </a:extLst>
            </p:cNvPr>
            <p:cNvSpPr txBox="1"/>
            <p:nvPr/>
          </p:nvSpPr>
          <p:spPr>
            <a:xfrm>
              <a:off x="1602766" y="5788196"/>
              <a:ext cx="192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Ptolemaic</a:t>
              </a:r>
              <a:r>
                <a:rPr lang="it-IT" b="1" dirty="0">
                  <a:latin typeface="Calibri" panose="020F0502020204030204" pitchFamily="34" charset="0"/>
                  <a:cs typeface="Calibri" panose="020F0502020204030204" pitchFamily="34" charset="0"/>
                </a:rPr>
                <a:t> System 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62FC72B3-5F0D-1F1F-17F7-5CCF73784998}"/>
                </a:ext>
              </a:extLst>
            </p:cNvPr>
            <p:cNvSpPr txBox="1"/>
            <p:nvPr/>
          </p:nvSpPr>
          <p:spPr>
            <a:xfrm>
              <a:off x="1592984" y="1447303"/>
              <a:ext cx="19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STAGE</a:t>
              </a:r>
            </a:p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HIERARCHY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4524F3D2-41C7-C639-483A-A464BB01CD01}"/>
                </a:ext>
              </a:extLst>
            </p:cNvPr>
            <p:cNvSpPr txBox="1"/>
            <p:nvPr/>
          </p:nvSpPr>
          <p:spPr>
            <a:xfrm>
              <a:off x="593888" y="3054589"/>
              <a:ext cx="675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Stage</a:t>
              </a:r>
            </a:p>
          </p:txBody>
        </p: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9FAD8AF0-C1E3-D296-ECDD-63A39AA64FD2}"/>
                </a:ext>
              </a:extLst>
            </p:cNvPr>
            <p:cNvCxnSpPr>
              <a:stCxn id="46" idx="3"/>
              <a:endCxn id="6" idx="1"/>
            </p:cNvCxnSpPr>
            <p:nvPr/>
          </p:nvCxnSpPr>
          <p:spPr>
            <a:xfrm>
              <a:off x="1269385" y="3223866"/>
              <a:ext cx="970771" cy="6076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ED08587F-CED3-6561-E71D-412B7B5567BA}"/>
                </a:ext>
              </a:extLst>
            </p:cNvPr>
            <p:cNvSpPr txBox="1"/>
            <p:nvPr/>
          </p:nvSpPr>
          <p:spPr>
            <a:xfrm>
              <a:off x="193960" y="5447150"/>
              <a:ext cx="1075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Treatment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F761D391-2E34-CA27-C365-0017712FA2D0}"/>
                </a:ext>
              </a:extLst>
            </p:cNvPr>
            <p:cNvSpPr txBox="1"/>
            <p:nvPr/>
          </p:nvSpPr>
          <p:spPr>
            <a:xfrm>
              <a:off x="3872076" y="2554680"/>
              <a:ext cx="954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Outcome</a:t>
              </a:r>
              <a:endParaRPr lang="it-IT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2079C576-86AF-86C0-3F9F-9BEED6F28985}"/>
                </a:ext>
              </a:extLst>
            </p:cNvPr>
            <p:cNvCxnSpPr>
              <a:cxnSpLocks/>
              <a:stCxn id="53" idx="1"/>
              <a:endCxn id="9" idx="7"/>
            </p:cNvCxnSpPr>
            <p:nvPr/>
          </p:nvCxnSpPr>
          <p:spPr>
            <a:xfrm flipH="1">
              <a:off x="3421414" y="2723957"/>
              <a:ext cx="450662" cy="1205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2 59">
              <a:extLst>
                <a:ext uri="{FF2B5EF4-FFF2-40B4-BE49-F238E27FC236}">
                  <a16:creationId xmlns:a16="http://schemas.microsoft.com/office/drawing/2014/main" id="{A076D146-73D1-6CE6-2D7C-867807C64B42}"/>
                </a:ext>
              </a:extLst>
            </p:cNvPr>
            <p:cNvCxnSpPr>
              <a:stCxn id="49" idx="3"/>
              <a:endCxn id="5" idx="3"/>
            </p:cNvCxnSpPr>
            <p:nvPr/>
          </p:nvCxnSpPr>
          <p:spPr>
            <a:xfrm flipV="1">
              <a:off x="1269385" y="4506001"/>
              <a:ext cx="998669" cy="11104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uppo 91">
            <a:extLst>
              <a:ext uri="{FF2B5EF4-FFF2-40B4-BE49-F238E27FC236}">
                <a16:creationId xmlns:a16="http://schemas.microsoft.com/office/drawing/2014/main" id="{C3F9A7CD-08EE-EC22-ADB7-40E832147A41}"/>
              </a:ext>
            </a:extLst>
          </p:cNvPr>
          <p:cNvGrpSpPr/>
          <p:nvPr/>
        </p:nvGrpSpPr>
        <p:grpSpPr>
          <a:xfrm>
            <a:off x="3732376" y="1447303"/>
            <a:ext cx="4497224" cy="4710225"/>
            <a:chOff x="3732376" y="1447303"/>
            <a:chExt cx="4497224" cy="4710225"/>
          </a:xfrm>
        </p:grpSpPr>
        <p:sp>
          <p:nvSpPr>
            <p:cNvPr id="63" name="Ovale 62">
              <a:extLst>
                <a:ext uri="{FF2B5EF4-FFF2-40B4-BE49-F238E27FC236}">
                  <a16:creationId xmlns:a16="http://schemas.microsoft.com/office/drawing/2014/main" id="{2990FF75-BB8D-E554-A017-921DF1DC6910}"/>
                </a:ext>
              </a:extLst>
            </p:cNvPr>
            <p:cNvSpPr/>
            <p:nvPr/>
          </p:nvSpPr>
          <p:spPr>
            <a:xfrm>
              <a:off x="5872420" y="3807473"/>
              <a:ext cx="190500" cy="1908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3715BDEC-530F-D395-613D-685AC65769AE}"/>
                </a:ext>
              </a:extLst>
            </p:cNvPr>
            <p:cNvSpPr txBox="1"/>
            <p:nvPr/>
          </p:nvSpPr>
          <p:spPr>
            <a:xfrm>
              <a:off x="6302992" y="5334213"/>
              <a:ext cx="1075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Patient</a:t>
              </a:r>
              <a:endParaRPr lang="it-IT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Ovale 64">
              <a:extLst>
                <a:ext uri="{FF2B5EF4-FFF2-40B4-BE49-F238E27FC236}">
                  <a16:creationId xmlns:a16="http://schemas.microsoft.com/office/drawing/2014/main" id="{C31D2912-04A9-27E2-C283-01D6BDA00058}"/>
                </a:ext>
              </a:extLst>
            </p:cNvPr>
            <p:cNvSpPr/>
            <p:nvPr/>
          </p:nvSpPr>
          <p:spPr>
            <a:xfrm>
              <a:off x="5552173" y="3341697"/>
              <a:ext cx="1080000" cy="10795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e 65">
              <a:extLst>
                <a:ext uri="{FF2B5EF4-FFF2-40B4-BE49-F238E27FC236}">
                  <a16:creationId xmlns:a16="http://schemas.microsoft.com/office/drawing/2014/main" id="{7062B380-53DC-3E14-4CCE-AD32D9085AED}"/>
                </a:ext>
              </a:extLst>
            </p:cNvPr>
            <p:cNvSpPr/>
            <p:nvPr/>
          </p:nvSpPr>
          <p:spPr>
            <a:xfrm>
              <a:off x="5631120" y="4200363"/>
              <a:ext cx="190500" cy="190500"/>
            </a:xfrm>
            <a:prstGeom prst="ellipse">
              <a:avLst/>
            </a:prstGeom>
            <a:solidFill>
              <a:srgbClr val="FF93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F37C198E-737B-B38D-B697-6BE215734CC9}"/>
                </a:ext>
              </a:extLst>
            </p:cNvPr>
            <p:cNvSpPr/>
            <p:nvPr/>
          </p:nvSpPr>
          <p:spPr>
            <a:xfrm>
              <a:off x="5546855" y="2844501"/>
              <a:ext cx="1934159" cy="1451112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e 67">
              <a:extLst>
                <a:ext uri="{FF2B5EF4-FFF2-40B4-BE49-F238E27FC236}">
                  <a16:creationId xmlns:a16="http://schemas.microsoft.com/office/drawing/2014/main" id="{A55B2CBD-511A-885B-8A10-48CDDC2F267D}"/>
                </a:ext>
              </a:extLst>
            </p:cNvPr>
            <p:cNvSpPr/>
            <p:nvPr/>
          </p:nvSpPr>
          <p:spPr>
            <a:xfrm>
              <a:off x="5907184" y="2849640"/>
              <a:ext cx="190500" cy="1905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7D340975-7B27-B07B-BC51-83D3F3F8C890}"/>
                </a:ext>
              </a:extLst>
            </p:cNvPr>
            <p:cNvSpPr/>
            <p:nvPr/>
          </p:nvSpPr>
          <p:spPr>
            <a:xfrm rot="1265287">
              <a:off x="4567860" y="2298700"/>
              <a:ext cx="2685860" cy="315754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D0176765-79B7-3B33-86A9-851B35EFA5C0}"/>
                </a:ext>
              </a:extLst>
            </p:cNvPr>
            <p:cNvSpPr txBox="1"/>
            <p:nvPr/>
          </p:nvSpPr>
          <p:spPr>
            <a:xfrm>
              <a:off x="7130519" y="2227437"/>
              <a:ext cx="954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Outcome</a:t>
              </a:r>
              <a:endParaRPr lang="it-IT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2" name="Connettore 2 71">
              <a:extLst>
                <a:ext uri="{FF2B5EF4-FFF2-40B4-BE49-F238E27FC236}">
                  <a16:creationId xmlns:a16="http://schemas.microsoft.com/office/drawing/2014/main" id="{1681FAA9-196F-B792-FB57-F792BE253BBF}"/>
                </a:ext>
              </a:extLst>
            </p:cNvPr>
            <p:cNvCxnSpPr>
              <a:cxnSpLocks/>
              <a:stCxn id="71" idx="1"/>
              <a:endCxn id="73" idx="6"/>
            </p:cNvCxnSpPr>
            <p:nvPr/>
          </p:nvCxnSpPr>
          <p:spPr>
            <a:xfrm flipH="1" flipV="1">
              <a:off x="6484612" y="2378453"/>
              <a:ext cx="645907" cy="182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e 72">
              <a:extLst>
                <a:ext uri="{FF2B5EF4-FFF2-40B4-BE49-F238E27FC236}">
                  <a16:creationId xmlns:a16="http://schemas.microsoft.com/office/drawing/2014/main" id="{74B2584E-5272-EA1F-959E-95F24727D24C}"/>
                </a:ext>
              </a:extLst>
            </p:cNvPr>
            <p:cNvSpPr/>
            <p:nvPr/>
          </p:nvSpPr>
          <p:spPr>
            <a:xfrm>
              <a:off x="6294112" y="2283203"/>
              <a:ext cx="190500" cy="1905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6B4C822B-B8A5-03AD-E438-6CEE28B117D6}"/>
                </a:ext>
              </a:extLst>
            </p:cNvPr>
            <p:cNvSpPr txBox="1"/>
            <p:nvPr/>
          </p:nvSpPr>
          <p:spPr>
            <a:xfrm>
              <a:off x="4226444" y="2097139"/>
              <a:ext cx="675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Stage</a:t>
              </a:r>
            </a:p>
          </p:txBody>
        </p:sp>
        <p:cxnSp>
          <p:nvCxnSpPr>
            <p:cNvPr id="79" name="Connettore 2 78">
              <a:extLst>
                <a:ext uri="{FF2B5EF4-FFF2-40B4-BE49-F238E27FC236}">
                  <a16:creationId xmlns:a16="http://schemas.microsoft.com/office/drawing/2014/main" id="{A0703214-7578-CB14-5488-9F464A99CD7C}"/>
                </a:ext>
              </a:extLst>
            </p:cNvPr>
            <p:cNvCxnSpPr>
              <a:stCxn id="76" idx="3"/>
              <a:endCxn id="68" idx="1"/>
            </p:cNvCxnSpPr>
            <p:nvPr/>
          </p:nvCxnSpPr>
          <p:spPr>
            <a:xfrm>
              <a:off x="4901941" y="2266416"/>
              <a:ext cx="1033141" cy="6111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2 80">
              <a:extLst>
                <a:ext uri="{FF2B5EF4-FFF2-40B4-BE49-F238E27FC236}">
                  <a16:creationId xmlns:a16="http://schemas.microsoft.com/office/drawing/2014/main" id="{ACCBCC02-289E-D8B6-1686-354CA0662F0F}"/>
                </a:ext>
              </a:extLst>
            </p:cNvPr>
            <p:cNvCxnSpPr>
              <a:stCxn id="64" idx="0"/>
              <a:endCxn id="63" idx="4"/>
            </p:cNvCxnSpPr>
            <p:nvPr/>
          </p:nvCxnSpPr>
          <p:spPr>
            <a:xfrm flipH="1" flipV="1">
              <a:off x="5967670" y="3998273"/>
              <a:ext cx="873035" cy="1335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32BB78DB-4789-0159-0035-AA4412D5CEC2}"/>
                </a:ext>
              </a:extLst>
            </p:cNvPr>
            <p:cNvSpPr txBox="1"/>
            <p:nvPr/>
          </p:nvSpPr>
          <p:spPr>
            <a:xfrm>
              <a:off x="3826516" y="5061214"/>
              <a:ext cx="1075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Treatment</a:t>
              </a:r>
            </a:p>
          </p:txBody>
        </p:sp>
        <p:cxnSp>
          <p:nvCxnSpPr>
            <p:cNvPr id="84" name="Connettore 2 83">
              <a:extLst>
                <a:ext uri="{FF2B5EF4-FFF2-40B4-BE49-F238E27FC236}">
                  <a16:creationId xmlns:a16="http://schemas.microsoft.com/office/drawing/2014/main" id="{F9CE70E5-66CF-43AE-2723-DF138059732D}"/>
                </a:ext>
              </a:extLst>
            </p:cNvPr>
            <p:cNvCxnSpPr>
              <a:stCxn id="82" idx="3"/>
              <a:endCxn id="66" idx="3"/>
            </p:cNvCxnSpPr>
            <p:nvPr/>
          </p:nvCxnSpPr>
          <p:spPr>
            <a:xfrm flipV="1">
              <a:off x="4901941" y="4362965"/>
              <a:ext cx="757077" cy="8675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5DB60E95-F8EE-93C0-FB49-67D7CFF64101}"/>
                </a:ext>
              </a:extLst>
            </p:cNvPr>
            <p:cNvSpPr txBox="1"/>
            <p:nvPr/>
          </p:nvSpPr>
          <p:spPr>
            <a:xfrm>
              <a:off x="3732376" y="1447303"/>
              <a:ext cx="44972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it-IT" altLang="it-IT" dirty="0"/>
                <a:t>MULTIPARAMETRIC THERAPEUTIC</a:t>
              </a:r>
            </a:p>
            <a:p>
              <a:r>
                <a:rPr lang="it-IT" altLang="it-IT" dirty="0"/>
                <a:t>HIERARCHY </a:t>
              </a:r>
              <a:endParaRPr lang="it-IT" dirty="0"/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EDE5BF82-D941-C7E4-6A81-D39ECCB9D6F0}"/>
                </a:ext>
              </a:extLst>
            </p:cNvPr>
            <p:cNvSpPr txBox="1"/>
            <p:nvPr/>
          </p:nvSpPr>
          <p:spPr>
            <a:xfrm>
              <a:off x="4944636" y="5788196"/>
              <a:ext cx="204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Newton’s</a:t>
              </a:r>
              <a:r>
                <a:rPr lang="it-IT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evolution</a:t>
              </a:r>
              <a:endParaRPr lang="it-IT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3" name="Rettangolo 13">
            <a:extLst>
              <a:ext uri="{FF2B5EF4-FFF2-40B4-BE49-F238E27FC236}">
                <a16:creationId xmlns:a16="http://schemas.microsoft.com/office/drawing/2014/main" id="{159ADEA6-674E-EE99-B32E-3EC90226E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6432434"/>
            <a:ext cx="10944225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buClr>
                <a:srgbClr val="99CC00"/>
              </a:buClr>
            </a:pPr>
            <a:r>
              <a:rPr lang="it-IT" altLang="it-IT" sz="14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M Iavarone slide </a:t>
            </a:r>
            <a:r>
              <a:rPr lang="it-IT" altLang="it-IT" sz="1400" i="1" dirty="0" err="1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modified</a:t>
            </a:r>
            <a:r>
              <a:rPr lang="it-IT" altLang="it-IT" sz="14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from an idea of Professor E Giannini</a:t>
            </a:r>
            <a:endParaRPr lang="fr-FR" altLang="it-IT" sz="1400" i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7E6D3A-0CB5-8494-453F-51A124CF8FDF}"/>
              </a:ext>
            </a:extLst>
          </p:cNvPr>
          <p:cNvSpPr txBox="1"/>
          <p:nvPr/>
        </p:nvSpPr>
        <p:spPr>
          <a:xfrm>
            <a:off x="4201160" y="99656"/>
            <a:ext cx="3723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Newton’s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5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id="{30A6E0D0-9264-6E7D-6614-9941DE5B5745}"/>
              </a:ext>
            </a:extLst>
          </p:cNvPr>
          <p:cNvSpPr/>
          <p:nvPr/>
        </p:nvSpPr>
        <p:spPr>
          <a:xfrm>
            <a:off x="9806940" y="6630288"/>
            <a:ext cx="2420085" cy="227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8" tIns="44999" rIns="89998" bIns="44999"/>
          <a:lstStyle/>
          <a:p>
            <a:pPr algn="r">
              <a:lnSpc>
                <a:spcPct val="100000"/>
              </a:lnSpc>
            </a:pPr>
            <a:r>
              <a:rPr lang="it-IT" sz="1100" spc="-1" dirty="0">
                <a:solidFill>
                  <a:srgbClr val="000000"/>
                </a:solidFill>
              </a:rPr>
              <a:t>Vitale A, et al. Lancet </a:t>
            </a:r>
            <a:r>
              <a:rPr lang="it-IT" sz="1100" spc="-1" dirty="0" err="1">
                <a:solidFill>
                  <a:srgbClr val="000000"/>
                </a:solidFill>
              </a:rPr>
              <a:t>Oncology</a:t>
            </a:r>
            <a:r>
              <a:rPr lang="it-IT" sz="1100" spc="-1" dirty="0">
                <a:solidFill>
                  <a:srgbClr val="000000"/>
                </a:solidFill>
              </a:rPr>
              <a:t> 2023</a:t>
            </a:r>
            <a:endParaRPr lang="it-IT" sz="1100" spc="-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F3A86E-7B80-F35F-5F0A-4E3194B85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70" y="708659"/>
            <a:ext cx="7692390" cy="6639585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068B287A-17E3-711C-E553-160CBC31DC83}"/>
              </a:ext>
            </a:extLst>
          </p:cNvPr>
          <p:cNvSpPr/>
          <p:nvPr/>
        </p:nvSpPr>
        <p:spPr>
          <a:xfrm>
            <a:off x="9806940" y="6241413"/>
            <a:ext cx="2420085" cy="227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8" tIns="44999" rIns="89998" bIns="44999"/>
          <a:lstStyle/>
          <a:p>
            <a:pPr algn="r">
              <a:lnSpc>
                <a:spcPct val="100000"/>
              </a:lnSpc>
            </a:pPr>
            <a:r>
              <a:rPr lang="it-IT" sz="1100" spc="-1" dirty="0">
                <a:solidFill>
                  <a:srgbClr val="000000"/>
                </a:solidFill>
              </a:rPr>
              <a:t>Trevisani </a:t>
            </a:r>
            <a:r>
              <a:rPr lang="it-IT" sz="1100" spc="-1" dirty="0" err="1">
                <a:solidFill>
                  <a:srgbClr val="000000"/>
                </a:solidFill>
              </a:rPr>
              <a:t>F</a:t>
            </a:r>
            <a:r>
              <a:rPr lang="it-IT" sz="1100" spc="-1" dirty="0">
                <a:solidFill>
                  <a:srgbClr val="000000"/>
                </a:solidFill>
              </a:rPr>
              <a:t>, Vitale A … </a:t>
            </a:r>
            <a:r>
              <a:rPr lang="it-IT" sz="1100" spc="-1" dirty="0" err="1">
                <a:solidFill>
                  <a:srgbClr val="000000"/>
                </a:solidFill>
              </a:rPr>
              <a:t>J</a:t>
            </a:r>
            <a:r>
              <a:rPr lang="it-IT" sz="1100" spc="-1" dirty="0">
                <a:solidFill>
                  <a:srgbClr val="000000"/>
                </a:solidFill>
              </a:rPr>
              <a:t> </a:t>
            </a:r>
            <a:r>
              <a:rPr lang="it-IT" sz="1100" spc="-1" dirty="0" err="1">
                <a:solidFill>
                  <a:srgbClr val="000000"/>
                </a:solidFill>
              </a:rPr>
              <a:t>Hepatol</a:t>
            </a:r>
            <a:r>
              <a:rPr lang="it-IT" sz="1100" spc="-1" dirty="0">
                <a:solidFill>
                  <a:srgbClr val="000000"/>
                </a:solidFill>
              </a:rPr>
              <a:t> 2024</a:t>
            </a:r>
            <a:endParaRPr lang="it-IT" sz="1100" spc="-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5A8AA5-8D83-8064-248D-0D8F0862B30C}"/>
              </a:ext>
            </a:extLst>
          </p:cNvPr>
          <p:cNvSpPr txBox="1"/>
          <p:nvPr/>
        </p:nvSpPr>
        <p:spPr>
          <a:xfrm>
            <a:off x="2789796" y="181953"/>
            <a:ext cx="65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C00000"/>
                </a:solidFill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Therapeutic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Hierarchy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BC557B1-6B36-8F95-783F-957A6EEFF499}"/>
              </a:ext>
            </a:extLst>
          </p:cNvPr>
          <p:cNvSpPr/>
          <p:nvPr/>
        </p:nvSpPr>
        <p:spPr>
          <a:xfrm>
            <a:off x="2537460" y="1108710"/>
            <a:ext cx="6640830" cy="5943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30C2950B-66E9-4A07-6C59-330AD07F3EA3}"/>
              </a:ext>
            </a:extLst>
          </p:cNvPr>
          <p:cNvSpPr/>
          <p:nvPr/>
        </p:nvSpPr>
        <p:spPr>
          <a:xfrm>
            <a:off x="2775047" y="646181"/>
            <a:ext cx="6221469" cy="518943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0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0E62C-D719-7C67-42AB-1CFFE110D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39D8113A-7C9C-E47F-EC99-63D1E7FC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046" y="571064"/>
            <a:ext cx="7772400" cy="117383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797227D-1640-892F-EF34-F8F3F64CA197}"/>
              </a:ext>
            </a:extLst>
          </p:cNvPr>
          <p:cNvSpPr/>
          <p:nvPr/>
        </p:nvSpPr>
        <p:spPr>
          <a:xfrm>
            <a:off x="3938955" y="1094284"/>
            <a:ext cx="1266092" cy="6506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57B2D72-F5C3-4E62-DFD0-C1B7C12D8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08" y="2040531"/>
            <a:ext cx="6314584" cy="444800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E37418-B19D-39DC-A77B-D66069162E1E}"/>
              </a:ext>
            </a:extLst>
          </p:cNvPr>
          <p:cNvSpPr txBox="1"/>
          <p:nvPr/>
        </p:nvSpPr>
        <p:spPr>
          <a:xfrm>
            <a:off x="781261" y="6483331"/>
            <a:ext cx="8553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Ngonadi</a:t>
            </a:r>
            <a:r>
              <a:rPr lang="it-IT" dirty="0"/>
              <a:t>  C, et al. </a:t>
            </a:r>
            <a:r>
              <a:rPr lang="it-IT" dirty="0" err="1">
                <a:solidFill>
                  <a:srgbClr val="141413"/>
                </a:solidFill>
                <a:effectLst/>
              </a:rPr>
              <a:t>Transplantation</a:t>
            </a:r>
            <a:r>
              <a:rPr lang="it-IT" dirty="0">
                <a:solidFill>
                  <a:srgbClr val="141413"/>
                </a:solidFill>
                <a:effectLst/>
              </a:rPr>
              <a:t> 2025. DOI: 10.1097/TP.0000000000005519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2407C3-E20A-FE5D-7088-1E5CE0FDD40A}"/>
              </a:ext>
            </a:extLst>
          </p:cNvPr>
          <p:cNvSpPr txBox="1"/>
          <p:nvPr/>
        </p:nvSpPr>
        <p:spPr>
          <a:xfrm>
            <a:off x="2789796" y="181953"/>
            <a:ext cx="65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C00000"/>
                </a:solidFill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Therapeutic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Hierarchy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23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D0E9C-2456-8291-39EC-5F85ED6A5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E15CDD1D-C31D-E07B-C2C6-7ED013861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81008"/>
            <a:ext cx="7772400" cy="117383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767F6E1-C893-E3E3-6E1E-C681B16A96F0}"/>
              </a:ext>
            </a:extLst>
          </p:cNvPr>
          <p:cNvSpPr/>
          <p:nvPr/>
        </p:nvSpPr>
        <p:spPr>
          <a:xfrm>
            <a:off x="5064371" y="1104228"/>
            <a:ext cx="2371409" cy="6506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9A5E68E-21F8-567E-6BA0-E4E9F2370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21" y="2331726"/>
            <a:ext cx="11412509" cy="407589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7B0063-E78B-775C-C3CC-388E5549CDFE}"/>
              </a:ext>
            </a:extLst>
          </p:cNvPr>
          <p:cNvSpPr txBox="1"/>
          <p:nvPr/>
        </p:nvSpPr>
        <p:spPr>
          <a:xfrm>
            <a:off x="5487879" y="6407622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67" dirty="0">
                <a:solidFill>
                  <a:srgbClr val="141413"/>
                </a:solidFill>
              </a:rPr>
              <a:t>Norman JS, et al. Journal of </a:t>
            </a:r>
            <a:r>
              <a:rPr lang="it-IT" sz="1467" dirty="0" err="1">
                <a:solidFill>
                  <a:srgbClr val="141413"/>
                </a:solidFill>
              </a:rPr>
              <a:t>Hepatol</a:t>
            </a:r>
            <a:r>
              <a:rPr lang="it-IT" sz="1467" dirty="0">
                <a:solidFill>
                  <a:srgbClr val="141413"/>
                </a:solidFill>
              </a:rPr>
              <a:t> 2023; 79: 1469-1477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8BD2B4-1449-77D3-E9D5-6A2C8FC3CAD6}"/>
              </a:ext>
            </a:extLst>
          </p:cNvPr>
          <p:cNvSpPr txBox="1"/>
          <p:nvPr/>
        </p:nvSpPr>
        <p:spPr>
          <a:xfrm>
            <a:off x="2789796" y="181953"/>
            <a:ext cx="65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C00000"/>
                </a:solidFill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Therapeutic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Hierarchy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25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FE57B68-7D6B-CF05-48E8-0F78682D5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9" y="1945239"/>
            <a:ext cx="5999567" cy="33118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585DED-6AD5-E3AF-AD24-23638CD82145}"/>
              </a:ext>
            </a:extLst>
          </p:cNvPr>
          <p:cNvSpPr txBox="1"/>
          <p:nvPr/>
        </p:nvSpPr>
        <p:spPr>
          <a:xfrm>
            <a:off x="95075" y="6287045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67" dirty="0">
                <a:solidFill>
                  <a:srgbClr val="141413"/>
                </a:solidFill>
              </a:rPr>
              <a:t>Sha M, et al. Clinical and </a:t>
            </a:r>
            <a:r>
              <a:rPr lang="it-IT" sz="1467" dirty="0" err="1">
                <a:solidFill>
                  <a:srgbClr val="141413"/>
                </a:solidFill>
              </a:rPr>
              <a:t>Molecular</a:t>
            </a:r>
            <a:r>
              <a:rPr lang="it-IT" sz="1467" dirty="0">
                <a:solidFill>
                  <a:srgbClr val="141413"/>
                </a:solidFill>
              </a:rPr>
              <a:t> </a:t>
            </a:r>
            <a:r>
              <a:rPr lang="it-IT" sz="1467" dirty="0" err="1">
                <a:solidFill>
                  <a:srgbClr val="141413"/>
                </a:solidFill>
              </a:rPr>
              <a:t>Hepatology</a:t>
            </a:r>
            <a:r>
              <a:rPr lang="it-IT" sz="1467" dirty="0">
                <a:solidFill>
                  <a:srgbClr val="141413"/>
                </a:solidFill>
              </a:rPr>
              <a:t> 2025;31(</a:t>
            </a:r>
            <a:r>
              <a:rPr lang="it-IT" sz="1467" dirty="0" err="1">
                <a:solidFill>
                  <a:srgbClr val="141413"/>
                </a:solidFill>
              </a:rPr>
              <a:t>Suppl</a:t>
            </a:r>
            <a:r>
              <a:rPr lang="it-IT" sz="1467" dirty="0">
                <a:solidFill>
                  <a:srgbClr val="141413"/>
                </a:solidFill>
              </a:rPr>
              <a:t>):S285-S300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6C64120-5E4E-C96F-4B12-343591679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516" y="1945239"/>
            <a:ext cx="5715456" cy="33118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D46085-C735-F517-0EDB-C62495139F9B}"/>
              </a:ext>
            </a:extLst>
          </p:cNvPr>
          <p:cNvSpPr txBox="1"/>
          <p:nvPr/>
        </p:nvSpPr>
        <p:spPr>
          <a:xfrm>
            <a:off x="6761527" y="6216267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67" dirty="0">
                <a:solidFill>
                  <a:srgbClr val="141413"/>
                </a:solidFill>
              </a:rPr>
              <a:t>van </a:t>
            </a:r>
            <a:r>
              <a:rPr lang="it-IT" sz="1467" dirty="0" err="1">
                <a:solidFill>
                  <a:srgbClr val="141413"/>
                </a:solidFill>
              </a:rPr>
              <a:t>der</a:t>
            </a:r>
            <a:r>
              <a:rPr lang="it-IT" sz="1467" dirty="0">
                <a:solidFill>
                  <a:srgbClr val="141413"/>
                </a:solidFill>
              </a:rPr>
              <a:t> </a:t>
            </a:r>
            <a:r>
              <a:rPr lang="it-IT" sz="1467" dirty="0" err="1">
                <a:solidFill>
                  <a:srgbClr val="141413"/>
                </a:solidFill>
              </a:rPr>
              <a:t>Meeren</a:t>
            </a:r>
            <a:r>
              <a:rPr lang="it-IT" sz="1467" dirty="0">
                <a:solidFill>
                  <a:srgbClr val="141413"/>
                </a:solidFill>
              </a:rPr>
              <a:t> PE, et al. </a:t>
            </a:r>
            <a:r>
              <a:rPr lang="it-IT" sz="1467" dirty="0" err="1">
                <a:solidFill>
                  <a:srgbClr val="141413"/>
                </a:solidFill>
              </a:rPr>
              <a:t>Hepatology</a:t>
            </a:r>
            <a:r>
              <a:rPr lang="it-IT" sz="1467" dirty="0">
                <a:solidFill>
                  <a:srgbClr val="141413"/>
                </a:solidFill>
              </a:rPr>
              <a:t>. 2025;82:212–231</a:t>
            </a:r>
          </a:p>
        </p:txBody>
      </p:sp>
      <p:pic>
        <p:nvPicPr>
          <p:cNvPr id="3" name="Immagine 2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EC6B7BDF-253A-F27E-0D01-77A175461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046" y="571064"/>
            <a:ext cx="7772400" cy="117383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A0540E9-FBE2-74DB-DD65-AB02F708BE58}"/>
              </a:ext>
            </a:extLst>
          </p:cNvPr>
          <p:cNvSpPr/>
          <p:nvPr/>
        </p:nvSpPr>
        <p:spPr>
          <a:xfrm>
            <a:off x="5205048" y="1094284"/>
            <a:ext cx="2381458" cy="6506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0C574D-BA82-555D-45D3-880B86F9FFF3}"/>
              </a:ext>
            </a:extLst>
          </p:cNvPr>
          <p:cNvSpPr txBox="1"/>
          <p:nvPr/>
        </p:nvSpPr>
        <p:spPr>
          <a:xfrm>
            <a:off x="2789796" y="181953"/>
            <a:ext cx="65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C00000"/>
                </a:solidFill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Therapeutic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Hierarchy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45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68D1B-75C9-AD3D-E1A7-50E3D63B2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212A5FB3-06F0-2637-9562-FC0E2AAA6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81008"/>
            <a:ext cx="7772400" cy="117383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101384E-C1E5-DFF6-90D7-359D2FD70C9F}"/>
              </a:ext>
            </a:extLst>
          </p:cNvPr>
          <p:cNvSpPr/>
          <p:nvPr/>
        </p:nvSpPr>
        <p:spPr>
          <a:xfrm>
            <a:off x="8651633" y="1104228"/>
            <a:ext cx="1245994" cy="6506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1A7C439D-B166-95F0-E10A-FEF81AE0F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897" y="6261579"/>
            <a:ext cx="3942303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system-u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Cillo U, et al.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Cancers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2021; 13: 1416 </a:t>
            </a:r>
          </a:p>
        </p:txBody>
      </p:sp>
      <p:pic>
        <p:nvPicPr>
          <p:cNvPr id="6" name="Immagine 5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C920A253-996F-2A18-8AB0-42CD7339B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2" y="2067716"/>
            <a:ext cx="4965563" cy="44117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EDBBF10-0E00-686B-CAAB-98C3AD523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0" y="3033833"/>
            <a:ext cx="6731000" cy="32893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E11135C-5293-C5C2-2B99-AAA93D1A8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283" y="2097092"/>
            <a:ext cx="6870700" cy="8509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FA5B88-91BC-1DC6-4296-9E70A3440FD0}"/>
              </a:ext>
            </a:extLst>
          </p:cNvPr>
          <p:cNvSpPr txBox="1"/>
          <p:nvPr/>
        </p:nvSpPr>
        <p:spPr>
          <a:xfrm>
            <a:off x="3276010" y="5436751"/>
            <a:ext cx="2186178" cy="138499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1200" b="1" dirty="0"/>
              <a:t>LT for LOW BENEFIT HCC?</a:t>
            </a:r>
          </a:p>
          <a:p>
            <a:pPr marL="285744" indent="-285744">
              <a:buFont typeface="Arial"/>
              <a:buChar char="•"/>
            </a:pPr>
            <a:r>
              <a:rPr lang="it-IT" sz="1200" dirty="0"/>
              <a:t>Geographic </a:t>
            </a:r>
            <a:r>
              <a:rPr lang="it-IT" sz="1200" dirty="0" err="1"/>
              <a:t>areas</a:t>
            </a:r>
            <a:r>
              <a:rPr lang="it-IT" sz="1200" dirty="0"/>
              <a:t> with high </a:t>
            </a:r>
            <a:r>
              <a:rPr lang="it-IT" sz="1200" dirty="0" err="1"/>
              <a:t>resources</a:t>
            </a:r>
            <a:r>
              <a:rPr lang="it-IT" sz="1200" dirty="0"/>
              <a:t> (</a:t>
            </a:r>
            <a:r>
              <a:rPr lang="it-IT" sz="1200" dirty="0" err="1"/>
              <a:t>Norway</a:t>
            </a:r>
            <a:r>
              <a:rPr lang="it-IT" sz="1200" dirty="0"/>
              <a:t>)</a:t>
            </a:r>
          </a:p>
          <a:p>
            <a:pPr marL="285744" indent="-285744">
              <a:buFont typeface="Arial"/>
              <a:buChar char="•"/>
            </a:pPr>
            <a:r>
              <a:rPr lang="it-IT" sz="1200" dirty="0"/>
              <a:t>LIVING DONORS</a:t>
            </a:r>
          </a:p>
          <a:p>
            <a:pPr marL="285744" indent="-285744">
              <a:buFont typeface="Arial"/>
              <a:buChar char="•"/>
            </a:pPr>
            <a:r>
              <a:rPr lang="it-IT" sz="1200" dirty="0"/>
              <a:t>Non </a:t>
            </a:r>
            <a:r>
              <a:rPr lang="it-IT" sz="1200" dirty="0" err="1"/>
              <a:t>Heart</a:t>
            </a:r>
            <a:r>
              <a:rPr lang="it-IT" sz="1200" dirty="0"/>
              <a:t> </a:t>
            </a:r>
            <a:r>
              <a:rPr lang="it-IT" sz="1200" dirty="0" err="1"/>
              <a:t>Beating</a:t>
            </a:r>
            <a:r>
              <a:rPr lang="it-IT" sz="1200" dirty="0"/>
              <a:t> </a:t>
            </a:r>
            <a:r>
              <a:rPr lang="it-IT" sz="1200" dirty="0" err="1"/>
              <a:t>donors</a:t>
            </a:r>
            <a:endParaRPr lang="it-IT" sz="1200" dirty="0"/>
          </a:p>
          <a:p>
            <a:pPr marL="285744" indent="-285744">
              <a:buFont typeface="Arial"/>
              <a:buChar char="•"/>
            </a:pPr>
            <a:r>
              <a:rPr lang="it-IT" sz="1200" dirty="0"/>
              <a:t>Machine perfusion</a:t>
            </a:r>
          </a:p>
          <a:p>
            <a:pPr marL="285744" indent="-285744">
              <a:buFont typeface="Arial"/>
              <a:buChar char="•"/>
            </a:pPr>
            <a:r>
              <a:rPr lang="it-IT" sz="1200" dirty="0"/>
              <a:t>AB or B </a:t>
            </a:r>
            <a:r>
              <a:rPr lang="it-IT" sz="1200" dirty="0" err="1"/>
              <a:t>blood</a:t>
            </a:r>
            <a:r>
              <a:rPr lang="it-IT" sz="1200" dirty="0"/>
              <a:t> </a:t>
            </a:r>
            <a:r>
              <a:rPr lang="it-IT" sz="1200" dirty="0" err="1"/>
              <a:t>groups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0E9895-C1D7-9375-B927-E5A60B5FF66A}"/>
              </a:ext>
            </a:extLst>
          </p:cNvPr>
          <p:cNvSpPr txBox="1"/>
          <p:nvPr/>
        </p:nvSpPr>
        <p:spPr>
          <a:xfrm>
            <a:off x="2789796" y="181953"/>
            <a:ext cx="65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C00000"/>
                </a:solidFill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Therapeutic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Hierarchy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17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8C12AE-1683-714C-F382-1CDD65F76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0" y="2455217"/>
            <a:ext cx="5332603" cy="314222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7F4815-CF1A-5379-2C97-8AA823E3D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326" y="884852"/>
            <a:ext cx="4588133" cy="134842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C45BB3B-EBEF-AFAE-0A6C-5AC4B3ED6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691" y="2842054"/>
            <a:ext cx="6872380" cy="293167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9EFDCC-77B4-9A1F-26CB-9943D25317F5}"/>
              </a:ext>
            </a:extLst>
          </p:cNvPr>
          <p:cNvSpPr txBox="1"/>
          <p:nvPr/>
        </p:nvSpPr>
        <p:spPr>
          <a:xfrm>
            <a:off x="6870402" y="6465325"/>
            <a:ext cx="693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effectLst/>
              </a:rPr>
              <a:t>Digestive and </a:t>
            </a:r>
            <a:r>
              <a:rPr lang="it-IT" dirty="0" err="1">
                <a:solidFill>
                  <a:srgbClr val="000000"/>
                </a:solidFill>
                <a:effectLst/>
              </a:rPr>
              <a:t>Liver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Disease</a:t>
            </a:r>
            <a:r>
              <a:rPr lang="it-IT" dirty="0">
                <a:solidFill>
                  <a:srgbClr val="000000"/>
                </a:solidFill>
                <a:effectLst/>
              </a:rPr>
              <a:t> 56 (2024) 394–405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1D33AE-8636-C358-853F-B1135A5F0466}"/>
              </a:ext>
            </a:extLst>
          </p:cNvPr>
          <p:cNvSpPr txBox="1"/>
          <p:nvPr/>
        </p:nvSpPr>
        <p:spPr>
          <a:xfrm>
            <a:off x="100226" y="6488668"/>
            <a:ext cx="693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effectLst/>
              </a:rPr>
              <a:t>Digestive and </a:t>
            </a:r>
            <a:r>
              <a:rPr lang="it-IT" dirty="0" err="1">
                <a:solidFill>
                  <a:srgbClr val="000000"/>
                </a:solidFill>
                <a:effectLst/>
              </a:rPr>
              <a:t>Liver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Disease</a:t>
            </a:r>
            <a:r>
              <a:rPr lang="it-IT" dirty="0">
                <a:solidFill>
                  <a:srgbClr val="000000"/>
                </a:solidFill>
                <a:effectLst/>
              </a:rPr>
              <a:t> 56 (2024) 223–234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5E8737-3EA9-4834-1F29-CDE7879FDDCA}"/>
              </a:ext>
            </a:extLst>
          </p:cNvPr>
          <p:cNvSpPr txBox="1"/>
          <p:nvPr/>
        </p:nvSpPr>
        <p:spPr>
          <a:xfrm>
            <a:off x="274504" y="944274"/>
            <a:ext cx="4181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ITALIAN multi-society </a:t>
            </a:r>
            <a:r>
              <a:rPr lang="it-IT" sz="2000" b="1" dirty="0" err="1">
                <a:solidFill>
                  <a:srgbClr val="C00000"/>
                </a:solidFill>
              </a:rPr>
              <a:t>guidelines</a:t>
            </a:r>
            <a:r>
              <a:rPr lang="it-IT" sz="2000" b="1" dirty="0">
                <a:solidFill>
                  <a:srgbClr val="C00000"/>
                </a:solidFill>
              </a:rPr>
              <a:t>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DA65CF-86CB-E2C5-4F5C-BC88CAA6509E}"/>
              </a:ext>
            </a:extLst>
          </p:cNvPr>
          <p:cNvSpPr txBox="1"/>
          <p:nvPr/>
        </p:nvSpPr>
        <p:spPr>
          <a:xfrm>
            <a:off x="2801226" y="147663"/>
            <a:ext cx="65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C00000"/>
                </a:solidFill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Therapeutic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Hierarchy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67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980B6F-D713-17E4-89CE-CF72A6FF3E81}"/>
              </a:ext>
            </a:extLst>
          </p:cNvPr>
          <p:cNvSpPr txBox="1"/>
          <p:nvPr/>
        </p:nvSpPr>
        <p:spPr>
          <a:xfrm>
            <a:off x="6584451" y="6488668"/>
            <a:ext cx="550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Vogel A, et al. Ann Oncol.2025: S0923-7534(25)00073-0.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D884A3-AC73-55B6-8E1A-C401B1788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79" y="604132"/>
            <a:ext cx="8348353" cy="575748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26BB423-A5FB-5238-0FA2-2A230EBC5172}"/>
              </a:ext>
            </a:extLst>
          </p:cNvPr>
          <p:cNvSpPr/>
          <p:nvPr/>
        </p:nvSpPr>
        <p:spPr>
          <a:xfrm>
            <a:off x="5830784" y="2291938"/>
            <a:ext cx="2054432" cy="58189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3CE6F5-8A7C-E48A-80FB-7376C3B5BD0E}"/>
              </a:ext>
            </a:extLst>
          </p:cNvPr>
          <p:cNvSpPr txBox="1"/>
          <p:nvPr/>
        </p:nvSpPr>
        <p:spPr>
          <a:xfrm>
            <a:off x="1508166" y="736269"/>
            <a:ext cx="2919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ESMO </a:t>
            </a:r>
            <a:r>
              <a:rPr lang="it-IT" sz="2000" b="1" dirty="0" err="1">
                <a:solidFill>
                  <a:srgbClr val="C00000"/>
                </a:solidFill>
              </a:rPr>
              <a:t>guidelines</a:t>
            </a:r>
            <a:r>
              <a:rPr lang="it-IT" sz="2000" b="1" dirty="0">
                <a:solidFill>
                  <a:srgbClr val="C00000"/>
                </a:solidFill>
              </a:rPr>
              <a:t> 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E6809F-D2F0-3EB5-70A9-9CFE2F45B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7" y="4520881"/>
            <a:ext cx="4721454" cy="109509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509FDF-2C89-50E4-4DDB-69CF54B2DA01}"/>
              </a:ext>
            </a:extLst>
          </p:cNvPr>
          <p:cNvSpPr txBox="1"/>
          <p:nvPr/>
        </p:nvSpPr>
        <p:spPr>
          <a:xfrm>
            <a:off x="2972676" y="67653"/>
            <a:ext cx="65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C00000"/>
                </a:solidFill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Therapeutic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Hierarchy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49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F8496B-45AE-C0BF-BCAE-CC1DC11A2AB0}"/>
              </a:ext>
            </a:extLst>
          </p:cNvPr>
          <p:cNvSpPr txBox="1"/>
          <p:nvPr/>
        </p:nvSpPr>
        <p:spPr>
          <a:xfrm>
            <a:off x="4193512" y="1610821"/>
            <a:ext cx="6987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pre-Ptolemaic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era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0F5C73-27CE-4B96-7FD2-E16D0CD45495}"/>
              </a:ext>
            </a:extLst>
          </p:cNvPr>
          <p:cNvSpPr txBox="1"/>
          <p:nvPr/>
        </p:nvSpPr>
        <p:spPr>
          <a:xfrm>
            <a:off x="359694" y="74428"/>
            <a:ext cx="10820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C00000"/>
                </a:solidFill>
                <a:effectLst/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and Converse </a:t>
            </a:r>
            <a:r>
              <a:rPr lang="it-IT" sz="2800" b="1" dirty="0" err="1">
                <a:solidFill>
                  <a:srgbClr val="C00000"/>
                </a:solidFill>
              </a:rPr>
              <a:t>T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herapeutic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ierarchy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in HCC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D3D678-9950-17B3-300D-EF21ECB93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74" y="1900381"/>
            <a:ext cx="3710699" cy="371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66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51807A7-91F0-3486-5EF7-BB97B6F8C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90" y="3205913"/>
            <a:ext cx="6073309" cy="29839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0F4B07B-88FE-CF7A-7904-A465329F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4" y="1400175"/>
            <a:ext cx="5209627" cy="11888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EDFACE-EEE1-B8C6-A311-0615187A1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226" y="3007598"/>
            <a:ext cx="5648638" cy="33806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A5BAD71-810F-CBEE-2C2C-FE16E31F8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90" y="1005653"/>
            <a:ext cx="6073309" cy="17639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64451B-FE27-F365-DEE9-43C912F59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044" y="6388223"/>
            <a:ext cx="2336800" cy="3048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E4B5D8B-35DB-281F-198A-214363CCEEB8}"/>
              </a:ext>
            </a:extLst>
          </p:cNvPr>
          <p:cNvSpPr txBox="1"/>
          <p:nvPr/>
        </p:nvSpPr>
        <p:spPr>
          <a:xfrm>
            <a:off x="5475058" y="6484487"/>
            <a:ext cx="693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J</a:t>
            </a:r>
            <a:r>
              <a:rPr lang="it-IT" dirty="0"/>
              <a:t> </a:t>
            </a:r>
            <a:r>
              <a:rPr lang="it-IT" dirty="0" err="1"/>
              <a:t>Hepatol</a:t>
            </a:r>
            <a:r>
              <a:rPr lang="it-IT" dirty="0"/>
              <a:t>. 2025 Feb;82(2):315-374. </a:t>
            </a:r>
            <a:r>
              <a:rPr lang="it-IT" dirty="0" err="1"/>
              <a:t>doi</a:t>
            </a:r>
            <a:r>
              <a:rPr lang="it-IT" dirty="0"/>
              <a:t>: 10.1016/j.jhep.2024.08.028.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27F290-B337-89A6-9CD2-11356EA1610F}"/>
              </a:ext>
            </a:extLst>
          </p:cNvPr>
          <p:cNvSpPr txBox="1"/>
          <p:nvPr/>
        </p:nvSpPr>
        <p:spPr>
          <a:xfrm>
            <a:off x="7048707" y="3084024"/>
            <a:ext cx="449526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effectLst/>
                <a:latin typeface="AdvOTf0129623"/>
              </a:rPr>
              <a:t>Different</a:t>
            </a:r>
            <a:r>
              <a:rPr lang="it-IT" sz="1800" dirty="0">
                <a:effectLst/>
                <a:latin typeface="AdvOTf0129623"/>
              </a:rPr>
              <a:t> therapies must be </a:t>
            </a:r>
            <a:r>
              <a:rPr lang="it-IT" sz="1800" dirty="0" err="1">
                <a:effectLst/>
                <a:latin typeface="AdvOTf0129623"/>
              </a:rPr>
              <a:t>considered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based</a:t>
            </a:r>
            <a:r>
              <a:rPr lang="it-IT" sz="1800" dirty="0">
                <a:effectLst/>
                <a:latin typeface="AdvOTf0129623"/>
              </a:rPr>
              <a:t> on </a:t>
            </a:r>
            <a:r>
              <a:rPr lang="it-IT" sz="1800" dirty="0" err="1">
                <a:effectLst/>
                <a:latin typeface="AdvOTf0129623"/>
              </a:rPr>
              <a:t>individual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patient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scenarios</a:t>
            </a:r>
            <a:r>
              <a:rPr lang="it-IT" sz="1800" dirty="0">
                <a:effectLst/>
                <a:latin typeface="AdvOTf0129623"/>
              </a:rPr>
              <a:t>, and </a:t>
            </a:r>
            <a:r>
              <a:rPr lang="it-IT" sz="1800" dirty="0" err="1">
                <a:effectLst/>
                <a:latin typeface="AdvOTf0129623"/>
              </a:rPr>
              <a:t>therapeutic</a:t>
            </a:r>
            <a:r>
              <a:rPr lang="it-IT" sz="1800" dirty="0">
                <a:effectLst/>
                <a:latin typeface="AdvOTf0129623"/>
              </a:rPr>
              <a:t> options </a:t>
            </a:r>
            <a:r>
              <a:rPr lang="it-IT" sz="1800" dirty="0" err="1">
                <a:effectLst/>
                <a:latin typeface="AdvOTf0129623"/>
              </a:rPr>
              <a:t>frequently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overlap</a:t>
            </a:r>
            <a:r>
              <a:rPr lang="it-IT" sz="1800" dirty="0">
                <a:effectLst/>
                <a:latin typeface="AdvOTf0129623"/>
              </a:rPr>
              <a:t>. </a:t>
            </a:r>
            <a:r>
              <a:rPr lang="it-IT" sz="1800" dirty="0" err="1">
                <a:effectLst/>
                <a:latin typeface="AdvOTf0129623"/>
              </a:rPr>
              <a:t>Therefore</a:t>
            </a:r>
            <a:r>
              <a:rPr lang="it-IT" sz="1800" dirty="0">
                <a:effectLst/>
                <a:latin typeface="AdvOTf0129623"/>
              </a:rPr>
              <a:t>, </a:t>
            </a:r>
            <a:r>
              <a:rPr lang="it-IT" sz="1800" dirty="0" err="1">
                <a:effectLst/>
                <a:latin typeface="AdvOTf0129623"/>
              </a:rPr>
              <a:t>optimal</a:t>
            </a:r>
            <a:r>
              <a:rPr lang="it-IT" sz="1800" dirty="0">
                <a:effectLst/>
                <a:latin typeface="AdvOTf0129623"/>
              </a:rPr>
              <a:t> management of HCC </a:t>
            </a:r>
            <a:r>
              <a:rPr lang="it-IT" sz="1800" dirty="0" err="1">
                <a:effectLst/>
                <a:latin typeface="AdvOTf0129623"/>
              </a:rPr>
              <a:t>requires</a:t>
            </a:r>
            <a:r>
              <a:rPr lang="it-IT" sz="1800" dirty="0">
                <a:effectLst/>
                <a:latin typeface="AdvOTf0129623"/>
              </a:rPr>
              <a:t> the opinion and expertise of </a:t>
            </a:r>
            <a:r>
              <a:rPr lang="it-IT" sz="1800" dirty="0" err="1">
                <a:effectLst/>
                <a:latin typeface="AdvOTf0129623"/>
              </a:rPr>
              <a:t>various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specialists</a:t>
            </a:r>
            <a:r>
              <a:rPr lang="it-IT" sz="1800" dirty="0">
                <a:effectLst/>
                <a:latin typeface="AdvOTf0129623"/>
              </a:rPr>
              <a:t>, making a </a:t>
            </a:r>
            <a:r>
              <a:rPr lang="it-IT" sz="1800" dirty="0" err="1">
                <a:effectLst/>
                <a:latin typeface="AdvOTf0129623"/>
              </a:rPr>
              <a:t>coordinated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multidisciplinary</a:t>
            </a:r>
            <a:r>
              <a:rPr lang="it-IT" sz="1800" dirty="0">
                <a:effectLst/>
                <a:latin typeface="AdvOTf0129623"/>
              </a:rPr>
              <a:t> team (MDT) </a:t>
            </a:r>
            <a:r>
              <a:rPr lang="it-IT" sz="1800" dirty="0" err="1">
                <a:effectLst/>
                <a:latin typeface="AdvOTf0129623"/>
              </a:rPr>
              <a:t>essential</a:t>
            </a:r>
            <a:r>
              <a:rPr lang="it-IT" sz="1800" dirty="0">
                <a:effectLst/>
                <a:latin typeface="AdvOTf0129623"/>
              </a:rPr>
              <a:t>.</a:t>
            </a:r>
          </a:p>
          <a:p>
            <a:r>
              <a:rPr lang="it-IT" sz="1800" b="1" dirty="0">
                <a:effectLst/>
                <a:latin typeface="AdvOTf0129623"/>
              </a:rPr>
              <a:t>… </a:t>
            </a:r>
            <a:r>
              <a:rPr lang="it-IT" sz="1800" b="1" dirty="0" err="1">
                <a:effectLst/>
                <a:latin typeface="AdvOTf0129623"/>
              </a:rPr>
              <a:t>Every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patient</a:t>
            </a:r>
            <a:r>
              <a:rPr lang="it-IT" sz="1800" b="1" dirty="0">
                <a:effectLst/>
                <a:latin typeface="AdvOTf0129623"/>
              </a:rPr>
              <a:t> with HCC </a:t>
            </a:r>
            <a:r>
              <a:rPr lang="it-IT" sz="1800" b="1" dirty="0" err="1">
                <a:effectLst/>
                <a:latin typeface="AdvOTf0129623"/>
              </a:rPr>
              <a:t>should</a:t>
            </a:r>
            <a:r>
              <a:rPr lang="it-IT" sz="1800" b="1" dirty="0">
                <a:effectLst/>
                <a:latin typeface="AdvOTf0129623"/>
              </a:rPr>
              <a:t> be </a:t>
            </a:r>
            <a:r>
              <a:rPr lang="it-IT" sz="1800" b="1" dirty="0" err="1">
                <a:effectLst/>
                <a:latin typeface="AdvOTf0129623"/>
              </a:rPr>
              <a:t>assessed</a:t>
            </a:r>
            <a:r>
              <a:rPr lang="it-IT" sz="1800" b="1" dirty="0">
                <a:effectLst/>
                <a:latin typeface="AdvOTf0129623"/>
              </a:rPr>
              <a:t> by an </a:t>
            </a:r>
            <a:r>
              <a:rPr lang="it-IT" sz="1800" b="1" dirty="0" err="1">
                <a:effectLst/>
                <a:latin typeface="AdvOTf0129623"/>
              </a:rPr>
              <a:t>expert</a:t>
            </a:r>
            <a:r>
              <a:rPr lang="it-IT" sz="1800" b="1" dirty="0">
                <a:effectLst/>
                <a:latin typeface="AdvOTf0129623"/>
              </a:rPr>
              <a:t> MDT </a:t>
            </a:r>
            <a:r>
              <a:rPr lang="it-IT" sz="1800" b="1" dirty="0" err="1">
                <a:effectLst/>
                <a:latin typeface="AdvOTf0129623"/>
              </a:rPr>
              <a:t>at</a:t>
            </a:r>
            <a:r>
              <a:rPr lang="it-IT" sz="1800" b="1" dirty="0">
                <a:effectLst/>
                <a:latin typeface="AdvOTf0129623"/>
              </a:rPr>
              <a:t> the time of </a:t>
            </a:r>
            <a:r>
              <a:rPr lang="it-IT" sz="1800" b="1" dirty="0" err="1">
                <a:effectLst/>
                <a:latin typeface="AdvOTf0129623"/>
              </a:rPr>
              <a:t>initial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presentation</a:t>
            </a:r>
            <a:r>
              <a:rPr lang="it-IT" sz="1800" b="1" dirty="0">
                <a:effectLst/>
                <a:latin typeface="AdvOTf0129623"/>
              </a:rPr>
              <a:t> and </a:t>
            </a:r>
            <a:r>
              <a:rPr lang="it-IT" sz="1800" b="1" dirty="0" err="1">
                <a:effectLst/>
                <a:latin typeface="AdvOTf0129623"/>
              </a:rPr>
              <a:t>whenever</a:t>
            </a:r>
            <a:r>
              <a:rPr lang="it-IT" sz="1800" b="1" dirty="0">
                <a:effectLst/>
                <a:latin typeface="AdvOTf0129623"/>
              </a:rPr>
              <a:t> a </a:t>
            </a:r>
            <a:r>
              <a:rPr lang="it-IT" sz="1800" b="1" dirty="0" err="1">
                <a:effectLst/>
                <a:latin typeface="AdvOTf0129623"/>
              </a:rPr>
              <a:t>change</a:t>
            </a:r>
            <a:r>
              <a:rPr lang="it-IT" sz="1800" b="1" dirty="0">
                <a:effectLst/>
                <a:latin typeface="AdvOTf0129623"/>
              </a:rPr>
              <a:t> in treatment </a:t>
            </a:r>
            <a:r>
              <a:rPr lang="it-IT" sz="1800" b="1" dirty="0" err="1">
                <a:effectLst/>
                <a:latin typeface="AdvOTf0129623"/>
              </a:rPr>
              <a:t>objectives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is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anticipated</a:t>
            </a:r>
            <a:r>
              <a:rPr lang="it-IT" sz="1800" dirty="0">
                <a:effectLst/>
                <a:latin typeface="AdvOTf0129623"/>
              </a:rPr>
              <a:t>. </a:t>
            </a:r>
            <a:endParaRPr lang="it-IT" dirty="0"/>
          </a:p>
          <a:p>
            <a:r>
              <a:rPr lang="it-IT" sz="1800" dirty="0">
                <a:effectLst/>
                <a:latin typeface="AdvOTf0129623"/>
              </a:rPr>
              <a:t> 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8FB64D-BC61-9D87-A02A-DE105666886F}"/>
              </a:ext>
            </a:extLst>
          </p:cNvPr>
          <p:cNvSpPr txBox="1"/>
          <p:nvPr/>
        </p:nvSpPr>
        <p:spPr>
          <a:xfrm>
            <a:off x="7048707" y="25914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dvOT34fe1490.B"/>
              </a:rPr>
              <a:t>A </a:t>
            </a:r>
            <a:r>
              <a:rPr lang="it-IT" sz="1800" b="1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dvOT34fe1490.B"/>
              </a:rPr>
              <a:t>multidisciplinary</a:t>
            </a:r>
            <a:r>
              <a:rPr lang="it-IT" sz="18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dvOT34fe1490.B"/>
              </a:rPr>
              <a:t> </a:t>
            </a:r>
            <a:r>
              <a:rPr lang="it-IT" sz="1800" b="1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dvOT34fe1490.B"/>
              </a:rPr>
              <a:t>approach</a:t>
            </a:r>
            <a:r>
              <a:rPr lang="it-IT" sz="18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dvOT34fe1490.B"/>
              </a:rPr>
              <a:t> to treatment </a:t>
            </a:r>
            <a:endParaRPr lang="it-IT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745113-80B0-98A7-281F-D557A4A21853}"/>
              </a:ext>
            </a:extLst>
          </p:cNvPr>
          <p:cNvSpPr txBox="1"/>
          <p:nvPr/>
        </p:nvSpPr>
        <p:spPr>
          <a:xfrm>
            <a:off x="2789796" y="181953"/>
            <a:ext cx="65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C00000"/>
                </a:solidFill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Therapeutic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Hierarchy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E461A0-540E-7404-7B71-C6891B7F2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897969"/>
            <a:ext cx="10595610" cy="596003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AB00DB-3ACC-BE8E-B94E-36A1BF93110C}"/>
              </a:ext>
            </a:extLst>
          </p:cNvPr>
          <p:cNvSpPr txBox="1"/>
          <p:nvPr/>
        </p:nvSpPr>
        <p:spPr>
          <a:xfrm>
            <a:off x="1974538" y="622673"/>
            <a:ext cx="7925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From stage (mono-</a:t>
            </a:r>
            <a:r>
              <a:rPr lang="it-IT" sz="2000" b="1" dirty="0" err="1"/>
              <a:t>parametric</a:t>
            </a:r>
            <a:r>
              <a:rPr lang="it-IT" sz="2000" b="1" dirty="0"/>
              <a:t>) to treatment (multi-</a:t>
            </a:r>
            <a:r>
              <a:rPr lang="it-IT" sz="2000" b="1" dirty="0" err="1"/>
              <a:t>parametric</a:t>
            </a:r>
            <a:r>
              <a:rPr lang="it-IT" sz="2000" b="1" dirty="0"/>
              <a:t>) </a:t>
            </a:r>
            <a:r>
              <a:rPr lang="it-IT" sz="2000" b="1" dirty="0" err="1"/>
              <a:t>hierarchy</a:t>
            </a:r>
            <a:endParaRPr lang="it-IT" sz="20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C1C18A-B241-6FE0-B6BA-ECA4EE13625C}"/>
              </a:ext>
            </a:extLst>
          </p:cNvPr>
          <p:cNvSpPr txBox="1"/>
          <p:nvPr/>
        </p:nvSpPr>
        <p:spPr>
          <a:xfrm>
            <a:off x="2831967" y="99453"/>
            <a:ext cx="65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C00000"/>
                </a:solidFill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Therapeutic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Hierarchy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9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B3B69C-E34D-3312-CB50-5C8C4CCFD2B5}"/>
              </a:ext>
            </a:extLst>
          </p:cNvPr>
          <p:cNvSpPr txBox="1"/>
          <p:nvPr/>
        </p:nvSpPr>
        <p:spPr>
          <a:xfrm>
            <a:off x="3917060" y="4691503"/>
            <a:ext cx="4575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Einstein’s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relativity</a:t>
            </a:r>
            <a:endParaRPr lang="it-IT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5F98571-5C38-9B7C-DC46-309083E4B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5" y="1782426"/>
            <a:ext cx="3464911" cy="415094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865C3A-D7FF-CB54-8CA6-C0B9576CE23E}"/>
              </a:ext>
            </a:extLst>
          </p:cNvPr>
          <p:cNvSpPr txBox="1"/>
          <p:nvPr/>
        </p:nvSpPr>
        <p:spPr>
          <a:xfrm>
            <a:off x="3884164" y="3692239"/>
            <a:ext cx="7605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Copernican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Newton’s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evolutions</a:t>
            </a:r>
            <a:endParaRPr lang="it-IT" sz="3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79B6298-464C-658D-1FE0-DB33DF27A157}"/>
              </a:ext>
            </a:extLst>
          </p:cNvPr>
          <p:cNvSpPr txBox="1"/>
          <p:nvPr/>
        </p:nvSpPr>
        <p:spPr>
          <a:xfrm>
            <a:off x="3917060" y="2711224"/>
            <a:ext cx="4468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A333EF6-3720-0EBA-65C0-4F0D438B3E89}"/>
              </a:ext>
            </a:extLst>
          </p:cNvPr>
          <p:cNvSpPr txBox="1"/>
          <p:nvPr/>
        </p:nvSpPr>
        <p:spPr>
          <a:xfrm>
            <a:off x="3902562" y="1767380"/>
            <a:ext cx="6987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961383-196C-F94F-BC8A-0B4C414F3368}"/>
              </a:ext>
            </a:extLst>
          </p:cNvPr>
          <p:cNvSpPr txBox="1"/>
          <p:nvPr/>
        </p:nvSpPr>
        <p:spPr>
          <a:xfrm>
            <a:off x="359694" y="74428"/>
            <a:ext cx="10820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C00000"/>
                </a:solidFill>
                <a:effectLst/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and Converse </a:t>
            </a:r>
            <a:r>
              <a:rPr lang="it-IT" sz="2800" b="1" dirty="0" err="1">
                <a:solidFill>
                  <a:srgbClr val="C00000"/>
                </a:solidFill>
              </a:rPr>
              <a:t>T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herapeutic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ierarchy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in HCC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51F6EA-4AC5-C374-51B7-C307BA9575CC}"/>
              </a:ext>
            </a:extLst>
          </p:cNvPr>
          <p:cNvSpPr txBox="1"/>
          <p:nvPr/>
        </p:nvSpPr>
        <p:spPr>
          <a:xfrm>
            <a:off x="8492993" y="2190067"/>
            <a:ext cx="260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Merits</a:t>
            </a:r>
            <a:r>
              <a:rPr lang="it-IT" b="1" dirty="0">
                <a:solidFill>
                  <a:srgbClr val="C00000"/>
                </a:solidFill>
              </a:rPr>
              <a:t> of Stage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E40B6F-04B1-967A-BCFD-CD248DBED315}"/>
              </a:ext>
            </a:extLst>
          </p:cNvPr>
          <p:cNvSpPr txBox="1"/>
          <p:nvPr/>
        </p:nvSpPr>
        <p:spPr>
          <a:xfrm>
            <a:off x="8453963" y="2852273"/>
            <a:ext cx="305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Boundaries</a:t>
            </a:r>
            <a:r>
              <a:rPr lang="it-IT" b="1" dirty="0">
                <a:solidFill>
                  <a:srgbClr val="C00000"/>
                </a:solidFill>
              </a:rPr>
              <a:t> of Stage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FBAA2A-7CD1-9398-F08F-86C3AB955A17}"/>
              </a:ext>
            </a:extLst>
          </p:cNvPr>
          <p:cNvSpPr txBox="1"/>
          <p:nvPr/>
        </p:nvSpPr>
        <p:spPr>
          <a:xfrm>
            <a:off x="6359085" y="4221352"/>
            <a:ext cx="549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Multiparametric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Therapeutic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r>
              <a:rPr lang="it-IT" b="1" dirty="0">
                <a:solidFill>
                  <a:srgbClr val="C00000"/>
                </a:solidFill>
              </a:rPr>
              <a:t> and </a:t>
            </a:r>
            <a:r>
              <a:rPr lang="it-IT" b="1" dirty="0" err="1">
                <a:solidFill>
                  <a:srgbClr val="C00000"/>
                </a:solidFill>
              </a:rPr>
              <a:t>expert</a:t>
            </a:r>
            <a:r>
              <a:rPr lang="it-IT" b="1" dirty="0">
                <a:solidFill>
                  <a:srgbClr val="C00000"/>
                </a:solidFill>
              </a:rPr>
              <a:t> MDT</a:t>
            </a:r>
          </a:p>
        </p:txBody>
      </p:sp>
    </p:spTree>
    <p:extLst>
      <p:ext uri="{BB962C8B-B14F-4D97-AF65-F5344CB8AC3E}">
        <p14:creationId xmlns:p14="http://schemas.microsoft.com/office/powerpoint/2010/main" val="3710717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extLst>
              <a:ext uri="{FF2B5EF4-FFF2-40B4-BE49-F238E27FC236}">
                <a16:creationId xmlns:a16="http://schemas.microsoft.com/office/drawing/2014/main" id="{F247CA32-AA1A-EBEF-8FF1-2592C17DB87F}"/>
              </a:ext>
            </a:extLst>
          </p:cNvPr>
          <p:cNvSpPr/>
          <p:nvPr/>
        </p:nvSpPr>
        <p:spPr>
          <a:xfrm>
            <a:off x="2236691" y="3715481"/>
            <a:ext cx="181393" cy="177888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16C863-9E44-CC77-58ED-AC1BF4339FDC}"/>
              </a:ext>
            </a:extLst>
          </p:cNvPr>
          <p:cNvSpPr txBox="1"/>
          <p:nvPr/>
        </p:nvSpPr>
        <p:spPr>
          <a:xfrm>
            <a:off x="2646679" y="5138899"/>
            <a:ext cx="1024014" cy="31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endParaRPr lang="it-IT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26F7FF4A-726C-E07D-2B1F-0D3AEA19F873}"/>
              </a:ext>
            </a:extLst>
          </p:cNvPr>
          <p:cNvSpPr/>
          <p:nvPr/>
        </p:nvSpPr>
        <p:spPr>
          <a:xfrm>
            <a:off x="1931753" y="3281227"/>
            <a:ext cx="1028371" cy="100644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3FFF352-3147-038B-42AC-DF508FF37D98}"/>
              </a:ext>
            </a:extLst>
          </p:cNvPr>
          <p:cNvSpPr/>
          <p:nvPr/>
        </p:nvSpPr>
        <p:spPr>
          <a:xfrm>
            <a:off x="2006926" y="4081782"/>
            <a:ext cx="181393" cy="177608"/>
          </a:xfrm>
          <a:prstGeom prst="ellipse">
            <a:avLst/>
          </a:prstGeom>
          <a:solidFill>
            <a:srgbClr val="FF93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D6509F94-5351-FCBE-DDC4-E2242CD451C3}"/>
              </a:ext>
            </a:extLst>
          </p:cNvPr>
          <p:cNvSpPr/>
          <p:nvPr/>
        </p:nvSpPr>
        <p:spPr>
          <a:xfrm>
            <a:off x="1926689" y="2817679"/>
            <a:ext cx="1841696" cy="13529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F8D806F-35FE-A485-2934-54E14ABC100E}"/>
              </a:ext>
            </a:extLst>
          </p:cNvPr>
          <p:cNvSpPr/>
          <p:nvPr/>
        </p:nvSpPr>
        <p:spPr>
          <a:xfrm>
            <a:off x="2269793" y="2822470"/>
            <a:ext cx="181393" cy="17760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E14F457-185B-6E8B-59B9-B4D10FDEA589}"/>
              </a:ext>
            </a:extLst>
          </p:cNvPr>
          <p:cNvSpPr/>
          <p:nvPr/>
        </p:nvSpPr>
        <p:spPr>
          <a:xfrm rot="1265287">
            <a:off x="994495" y="2308815"/>
            <a:ext cx="2557462" cy="2943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A39CA04-8AE3-9D25-2CE6-78B9F35928EB}"/>
              </a:ext>
            </a:extLst>
          </p:cNvPr>
          <p:cNvSpPr txBox="1"/>
          <p:nvPr/>
        </p:nvSpPr>
        <p:spPr>
          <a:xfrm>
            <a:off x="3434646" y="2242375"/>
            <a:ext cx="90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6F7F992-AE3D-13D4-E804-6925BD665B42}"/>
              </a:ext>
            </a:extLst>
          </p:cNvPr>
          <p:cNvCxnSpPr>
            <a:cxnSpLocks/>
            <a:stCxn id="10" idx="1"/>
            <a:endCxn id="12" idx="6"/>
          </p:cNvCxnSpPr>
          <p:nvPr/>
        </p:nvCxnSpPr>
        <p:spPr>
          <a:xfrm flipH="1" flipV="1">
            <a:off x="2819618" y="2383170"/>
            <a:ext cx="615028" cy="12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8744EB44-1E6E-5D78-BA90-50D44CF9CE8D}"/>
              </a:ext>
            </a:extLst>
          </p:cNvPr>
          <p:cNvSpPr/>
          <p:nvPr/>
        </p:nvSpPr>
        <p:spPr>
          <a:xfrm>
            <a:off x="2638224" y="2294367"/>
            <a:ext cx="181393" cy="1776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35D3C10-76CB-B5A0-5B64-25659997D8AA}"/>
              </a:ext>
            </a:extLst>
          </p:cNvPr>
          <p:cNvSpPr txBox="1"/>
          <p:nvPr/>
        </p:nvSpPr>
        <p:spPr>
          <a:xfrm>
            <a:off x="669401" y="2120894"/>
            <a:ext cx="643205" cy="31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Stage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14DC589-25A6-8163-7380-EBC9E4CE41C7}"/>
              </a:ext>
            </a:extLst>
          </p:cNvPr>
          <p:cNvCxnSpPr>
            <a:stCxn id="13" idx="3"/>
            <a:endCxn id="8" idx="1"/>
          </p:cNvCxnSpPr>
          <p:nvPr/>
        </p:nvCxnSpPr>
        <p:spPr>
          <a:xfrm>
            <a:off x="1312606" y="2278716"/>
            <a:ext cx="983752" cy="569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099C5674-6B9B-895D-A363-FFEE33245F5E}"/>
              </a:ext>
            </a:extLst>
          </p:cNvPr>
          <p:cNvCxnSpPr>
            <a:stCxn id="4" idx="0"/>
            <a:endCxn id="3" idx="4"/>
          </p:cNvCxnSpPr>
          <p:nvPr/>
        </p:nvCxnSpPr>
        <p:spPr>
          <a:xfrm flipH="1" flipV="1">
            <a:off x="2327387" y="3893369"/>
            <a:ext cx="831300" cy="1245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629CD8F-099D-E7C8-1D8A-624A62153395}"/>
              </a:ext>
            </a:extLst>
          </p:cNvPr>
          <p:cNvSpPr txBox="1"/>
          <p:nvPr/>
        </p:nvSpPr>
        <p:spPr>
          <a:xfrm>
            <a:off x="288591" y="4884375"/>
            <a:ext cx="1024014" cy="31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2C9EC4E-3644-90C6-FEF5-1451DCF15DEA}"/>
              </a:ext>
            </a:extLst>
          </p:cNvPr>
          <p:cNvCxnSpPr>
            <a:stCxn id="16" idx="3"/>
            <a:endCxn id="6" idx="3"/>
          </p:cNvCxnSpPr>
          <p:nvPr/>
        </p:nvCxnSpPr>
        <p:spPr>
          <a:xfrm flipV="1">
            <a:off x="1312606" y="4233380"/>
            <a:ext cx="720885" cy="8088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F4D8B79-4540-DE45-21B2-4F32BFD4A884}"/>
              </a:ext>
            </a:extLst>
          </p:cNvPr>
          <p:cNvSpPr txBox="1"/>
          <p:nvPr/>
        </p:nvSpPr>
        <p:spPr>
          <a:xfrm>
            <a:off x="220319" y="1104364"/>
            <a:ext cx="4282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33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altLang="it-IT" sz="2000" dirty="0"/>
              <a:t>CURATIVE INTENT</a:t>
            </a:r>
            <a:endParaRPr lang="it-IT" sz="2000" dirty="0"/>
          </a:p>
        </p:txBody>
      </p:sp>
      <p:sp>
        <p:nvSpPr>
          <p:cNvPr id="19" name="Rettangolo 13">
            <a:extLst>
              <a:ext uri="{FF2B5EF4-FFF2-40B4-BE49-F238E27FC236}">
                <a16:creationId xmlns:a16="http://schemas.microsoft.com/office/drawing/2014/main" id="{7A2114E3-0A04-9E23-202C-0E4EE5D0E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6432434"/>
            <a:ext cx="10944225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buClr>
                <a:srgbClr val="99CC00"/>
              </a:buClr>
            </a:pPr>
            <a:r>
              <a:rPr lang="it-IT" altLang="it-IT" sz="14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M Iavarone slide </a:t>
            </a:r>
            <a:r>
              <a:rPr lang="it-IT" altLang="it-IT" sz="1400" i="1" dirty="0" err="1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modified</a:t>
            </a:r>
            <a:r>
              <a:rPr lang="it-IT" altLang="it-IT" sz="14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from an idea of Professor E Giannini</a:t>
            </a:r>
            <a:endParaRPr lang="fr-FR" altLang="it-IT" sz="1400" i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1CF8E50-E3C4-10D1-BFBC-A865096DEB1E}"/>
              </a:ext>
            </a:extLst>
          </p:cNvPr>
          <p:cNvSpPr txBox="1"/>
          <p:nvPr/>
        </p:nvSpPr>
        <p:spPr>
          <a:xfrm>
            <a:off x="4065535" y="133712"/>
            <a:ext cx="3625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Einstein’s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relativity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4FAD5345-B837-BCF2-27F2-91F7D851EA3D}"/>
              </a:ext>
            </a:extLst>
          </p:cNvPr>
          <p:cNvSpPr/>
          <p:nvPr/>
        </p:nvSpPr>
        <p:spPr>
          <a:xfrm>
            <a:off x="7004180" y="6432434"/>
            <a:ext cx="2660830" cy="250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8" tIns="44999" rIns="89998" bIns="44999"/>
          <a:lstStyle/>
          <a:p>
            <a:pPr algn="r">
              <a:lnSpc>
                <a:spcPct val="100000"/>
              </a:lnSpc>
            </a:pPr>
            <a:r>
              <a:rPr lang="it-IT" sz="1200" spc="-1" dirty="0">
                <a:solidFill>
                  <a:srgbClr val="000000"/>
                </a:solidFill>
                <a:latin typeface="arial"/>
              </a:rPr>
              <a:t>Vitale A, Cabibbo G …  Cillo U. Lancet </a:t>
            </a:r>
            <a:r>
              <a:rPr lang="it-IT" sz="1200" spc="-1" dirty="0" err="1">
                <a:solidFill>
                  <a:srgbClr val="000000"/>
                </a:solidFill>
                <a:latin typeface="arial"/>
              </a:rPr>
              <a:t>Oncology</a:t>
            </a:r>
            <a:r>
              <a:rPr lang="it-IT" sz="1200" spc="-1" dirty="0">
                <a:solidFill>
                  <a:srgbClr val="000000"/>
                </a:solidFill>
                <a:latin typeface="arial"/>
              </a:rPr>
              <a:t> 2023</a:t>
            </a:r>
            <a:endParaRPr lang="it-IT" sz="1200" spc="-1" dirty="0">
              <a:latin typeface="Arial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F9F069A-E13A-D586-49A9-9EAF95A49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06" y="656932"/>
            <a:ext cx="6072942" cy="5443831"/>
          </a:xfrm>
          <a:prstGeom prst="rect">
            <a:avLst/>
          </a:prstGeom>
        </p:spPr>
      </p:pic>
      <p:sp>
        <p:nvSpPr>
          <p:cNvPr id="24" name="CustomShape 3">
            <a:extLst>
              <a:ext uri="{FF2B5EF4-FFF2-40B4-BE49-F238E27FC236}">
                <a16:creationId xmlns:a16="http://schemas.microsoft.com/office/drawing/2014/main" id="{64ED4FB5-B75C-946C-C0E7-FB03426C5D23}"/>
              </a:ext>
            </a:extLst>
          </p:cNvPr>
          <p:cNvSpPr/>
          <p:nvPr/>
        </p:nvSpPr>
        <p:spPr>
          <a:xfrm>
            <a:off x="6786987" y="6059748"/>
            <a:ext cx="2660830" cy="250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8" tIns="44999" rIns="89998" bIns="44999"/>
          <a:lstStyle/>
          <a:p>
            <a:pPr algn="r">
              <a:lnSpc>
                <a:spcPct val="100000"/>
              </a:lnSpc>
            </a:pPr>
            <a:r>
              <a:rPr lang="it-IT" sz="1200" spc="-1" dirty="0">
                <a:solidFill>
                  <a:srgbClr val="000000"/>
                </a:solidFill>
                <a:latin typeface="arial"/>
              </a:rPr>
              <a:t>Trevisani </a:t>
            </a:r>
            <a:r>
              <a:rPr lang="it-IT" sz="1200" spc="-1" dirty="0" err="1">
                <a:solidFill>
                  <a:srgbClr val="000000"/>
                </a:solidFill>
                <a:latin typeface="arial"/>
              </a:rPr>
              <a:t>F</a:t>
            </a:r>
            <a:r>
              <a:rPr lang="it-IT" sz="1200" spc="-1" dirty="0">
                <a:solidFill>
                  <a:srgbClr val="000000"/>
                </a:solidFill>
                <a:latin typeface="arial"/>
              </a:rPr>
              <a:t>, Vitale A …  Cillo U. </a:t>
            </a:r>
            <a:r>
              <a:rPr lang="it-IT" sz="1200" spc="-1" dirty="0" err="1">
                <a:solidFill>
                  <a:srgbClr val="000000"/>
                </a:solidFill>
                <a:latin typeface="arial"/>
              </a:rPr>
              <a:t>J</a:t>
            </a:r>
            <a:r>
              <a:rPr lang="it-IT" sz="12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200" spc="-1" dirty="0" err="1">
                <a:solidFill>
                  <a:srgbClr val="000000"/>
                </a:solidFill>
                <a:latin typeface="arial"/>
              </a:rPr>
              <a:t>Hepatol</a:t>
            </a:r>
            <a:r>
              <a:rPr lang="it-IT" sz="1200" spc="-1" dirty="0">
                <a:solidFill>
                  <a:srgbClr val="000000"/>
                </a:solidFill>
                <a:latin typeface="arial"/>
              </a:rPr>
              <a:t> 2024</a:t>
            </a:r>
            <a:endParaRPr lang="it-IT" sz="1200" spc="-1" dirty="0">
              <a:latin typeface="Arial"/>
            </a:endParaRPr>
          </a:p>
        </p:txBody>
      </p:sp>
      <p:sp>
        <p:nvSpPr>
          <p:cNvPr id="25" name="Freccia su 24">
            <a:extLst>
              <a:ext uri="{FF2B5EF4-FFF2-40B4-BE49-F238E27FC236}">
                <a16:creationId xmlns:a16="http://schemas.microsoft.com/office/drawing/2014/main" id="{55B384D3-6F5D-93BD-80BE-F4B0067E69D7}"/>
              </a:ext>
            </a:extLst>
          </p:cNvPr>
          <p:cNvSpPr/>
          <p:nvPr/>
        </p:nvSpPr>
        <p:spPr>
          <a:xfrm rot="10800000">
            <a:off x="5856903" y="1495099"/>
            <a:ext cx="499562" cy="4098327"/>
          </a:xfrm>
          <a:prstGeom prst="up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su 22">
            <a:extLst>
              <a:ext uri="{FF2B5EF4-FFF2-40B4-BE49-F238E27FC236}">
                <a16:creationId xmlns:a16="http://schemas.microsoft.com/office/drawing/2014/main" id="{32EC0826-AA4F-9051-75D4-207BADFF92C8}"/>
              </a:ext>
            </a:extLst>
          </p:cNvPr>
          <p:cNvSpPr/>
          <p:nvPr/>
        </p:nvSpPr>
        <p:spPr>
          <a:xfrm>
            <a:off x="11568113" y="1515036"/>
            <a:ext cx="499562" cy="4098327"/>
          </a:xfrm>
          <a:prstGeom prst="up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FA168A3-2BBD-505B-9F79-B73E5B7FAEE1}"/>
              </a:ext>
            </a:extLst>
          </p:cNvPr>
          <p:cNvSpPr txBox="1"/>
          <p:nvPr/>
        </p:nvSpPr>
        <p:spPr>
          <a:xfrm>
            <a:off x="304821" y="1085540"/>
            <a:ext cx="4282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339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altLang="it-IT" sz="2000" dirty="0"/>
              <a:t>CONVERSION INTENT</a:t>
            </a:r>
            <a:endParaRPr lang="it-IT" sz="2000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E6E42F83-745C-9423-3714-62D0DA376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19" y="1495099"/>
            <a:ext cx="4196903" cy="4196903"/>
          </a:xfrm>
          <a:prstGeom prst="rect">
            <a:avLst/>
          </a:prstGeom>
        </p:spPr>
      </p:pic>
      <p:sp>
        <p:nvSpPr>
          <p:cNvPr id="29" name="CustomShape 3">
            <a:extLst>
              <a:ext uri="{FF2B5EF4-FFF2-40B4-BE49-F238E27FC236}">
                <a16:creationId xmlns:a16="http://schemas.microsoft.com/office/drawing/2014/main" id="{7BD9E9EB-1040-6FBA-E4BF-6E5FAB6867D6}"/>
              </a:ext>
            </a:extLst>
          </p:cNvPr>
          <p:cNvSpPr/>
          <p:nvPr/>
        </p:nvSpPr>
        <p:spPr>
          <a:xfrm>
            <a:off x="717199" y="6119583"/>
            <a:ext cx="2522010" cy="2168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499" tIns="33749" rIns="67499" bIns="33749"/>
          <a:lstStyle/>
          <a:p>
            <a:pPr algn="r">
              <a:lnSpc>
                <a:spcPct val="100000"/>
              </a:lnSpc>
            </a:pPr>
            <a:r>
              <a:rPr lang="it-IT" sz="1050" spc="-1" dirty="0">
                <a:solidFill>
                  <a:srgbClr val="000000"/>
                </a:solidFill>
                <a:latin typeface="arial"/>
              </a:rPr>
              <a:t>Giannini EG, et al. DLD 2025. In press</a:t>
            </a:r>
            <a:endParaRPr lang="it-IT" sz="105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66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3" grpId="0" animBg="1"/>
      <p:bldP spid="27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59" y="1297963"/>
            <a:ext cx="55240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/>
            </a:pPr>
            <a:r>
              <a:rPr sz="1600" dirty="0"/>
              <a:t>📌 </a:t>
            </a:r>
            <a:r>
              <a:rPr sz="1600" b="1" dirty="0"/>
              <a:t>Origin of the Concept:</a:t>
            </a:r>
            <a:br>
              <a:rPr sz="1600" dirty="0"/>
            </a:br>
            <a:r>
              <a:rPr sz="1600" dirty="0"/>
              <a:t>Since the late 2000s, Chinese clinicians have explored combined</a:t>
            </a:r>
            <a:r>
              <a:rPr lang="it-IT" sz="1600" dirty="0"/>
              <a:t> </a:t>
            </a:r>
            <a:r>
              <a:rPr lang="it-IT" sz="1600" dirty="0" err="1"/>
              <a:t>conversion</a:t>
            </a:r>
            <a:r>
              <a:rPr sz="1600" dirty="0"/>
              <a:t> approaches (TACE, intra-arterial chemo, ablation)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296" y="2453550"/>
            <a:ext cx="58975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/>
            </a:pPr>
            <a:r>
              <a:rPr sz="1600" dirty="0"/>
              <a:t>📌 </a:t>
            </a:r>
            <a:r>
              <a:rPr sz="1600" b="1" dirty="0"/>
              <a:t>Concept Formalization:</a:t>
            </a:r>
            <a:br>
              <a:rPr sz="1600" dirty="0"/>
            </a:br>
            <a:r>
              <a:rPr sz="1600" dirty="0"/>
              <a:t>In 2021, the first national Expert Consensus officially defined 'Conversion Therapy'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43" y="3295096"/>
            <a:ext cx="6033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/>
            </a:pPr>
            <a:r>
              <a:rPr sz="1600" dirty="0"/>
              <a:t>📌 </a:t>
            </a:r>
            <a:r>
              <a:rPr sz="1600" b="1" dirty="0"/>
              <a:t>Official Definition:</a:t>
            </a:r>
            <a:br>
              <a:rPr sz="1600" dirty="0"/>
            </a:br>
            <a:r>
              <a:rPr sz="1600" dirty="0"/>
              <a:t>Therapy aiming to achieve radical surgical resection in patients with CNLC stage IIb, IIIa, or selected PVTT.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43" y="4203151"/>
            <a:ext cx="47899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/>
            </a:pPr>
            <a:r>
              <a:rPr sz="1600" dirty="0"/>
              <a:t>📌 </a:t>
            </a:r>
            <a:r>
              <a:rPr sz="1600" b="1" dirty="0"/>
              <a:t>Preferred Strategies:</a:t>
            </a:r>
            <a:br>
              <a:rPr sz="1600" dirty="0"/>
            </a:br>
            <a:r>
              <a:rPr sz="1600" dirty="0"/>
              <a:t>TACETKIs / ICI, radiotherapy on PVTT, high-intensity multimodal approaches.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953" y="5139960"/>
            <a:ext cx="55240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/>
            </a:pPr>
            <a:r>
              <a:rPr sz="1600" b="1" dirty="0"/>
              <a:t>📌 Outcome:</a:t>
            </a:r>
            <a:br>
              <a:rPr sz="1600" dirty="0"/>
            </a:br>
            <a:r>
              <a:rPr sz="1600" dirty="0"/>
              <a:t>Widespread clinical adoption, numerous publications, </a:t>
            </a:r>
            <a:r>
              <a:rPr lang="it-IT" sz="1600" dirty="0"/>
              <a:t>and </a:t>
            </a:r>
            <a:r>
              <a:rPr sz="1600" dirty="0"/>
              <a:t>a conceptual framework anticipating Western therapeutic hierarchies.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D4F8CA7-0B62-A438-2906-0E47A6C8C8B7}"/>
              </a:ext>
            </a:extLst>
          </p:cNvPr>
          <p:cNvSpPr txBox="1"/>
          <p:nvPr/>
        </p:nvSpPr>
        <p:spPr>
          <a:xfrm>
            <a:off x="152054" y="6230890"/>
            <a:ext cx="4788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dirty="0">
                <a:solidFill>
                  <a:srgbClr val="141413"/>
                </a:solidFill>
                <a:effectLst/>
              </a:rPr>
              <a:t>Sun HC et al., </a:t>
            </a:r>
            <a:r>
              <a:rPr lang="it-IT" sz="1600" dirty="0" err="1">
                <a:solidFill>
                  <a:srgbClr val="141413"/>
                </a:solidFill>
                <a:effectLst/>
              </a:rPr>
              <a:t>HepatoBiliary</a:t>
            </a:r>
            <a:r>
              <a:rPr lang="it-IT" sz="1600" dirty="0">
                <a:solidFill>
                  <a:srgbClr val="141413"/>
                </a:solidFill>
                <a:effectLst/>
              </a:rPr>
              <a:t> </a:t>
            </a:r>
            <a:r>
              <a:rPr lang="it-IT" sz="1600" dirty="0" err="1">
                <a:solidFill>
                  <a:srgbClr val="141413"/>
                </a:solidFill>
                <a:effectLst/>
              </a:rPr>
              <a:t>Surg</a:t>
            </a:r>
            <a:r>
              <a:rPr lang="it-IT" sz="1600" dirty="0">
                <a:solidFill>
                  <a:srgbClr val="141413"/>
                </a:solidFill>
                <a:effectLst/>
              </a:rPr>
              <a:t> </a:t>
            </a:r>
            <a:r>
              <a:rPr lang="it-IT" sz="1600" dirty="0" err="1">
                <a:solidFill>
                  <a:srgbClr val="141413"/>
                </a:solidFill>
                <a:effectLst/>
              </a:rPr>
              <a:t>Nutr</a:t>
            </a:r>
            <a:r>
              <a:rPr lang="it-IT" sz="1600" dirty="0">
                <a:solidFill>
                  <a:srgbClr val="141413"/>
                </a:solidFill>
                <a:effectLst/>
              </a:rPr>
              <a:t> 2022;11(2):227-252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83E8FBD-F396-3685-6791-A1FFA83EF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301" y="1506828"/>
            <a:ext cx="6432746" cy="436593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3DC9D2-BE50-8A34-A6CD-2C352AD282D7}"/>
              </a:ext>
            </a:extLst>
          </p:cNvPr>
          <p:cNvSpPr txBox="1"/>
          <p:nvPr/>
        </p:nvSpPr>
        <p:spPr>
          <a:xfrm>
            <a:off x="6340698" y="6167366"/>
            <a:ext cx="6031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dirty="0">
                <a:solidFill>
                  <a:srgbClr val="141413"/>
                </a:solidFill>
                <a:effectLst/>
              </a:rPr>
              <a:t>Chen QF et al., Journal of Clinical and </a:t>
            </a:r>
            <a:r>
              <a:rPr lang="it-IT" sz="1600" dirty="0" err="1">
                <a:solidFill>
                  <a:srgbClr val="141413"/>
                </a:solidFill>
                <a:effectLst/>
              </a:rPr>
              <a:t>Translational</a:t>
            </a:r>
            <a:r>
              <a:rPr lang="it-IT" sz="1600" dirty="0">
                <a:solidFill>
                  <a:srgbClr val="141413"/>
                </a:solidFill>
                <a:effectLst/>
              </a:rPr>
              <a:t> </a:t>
            </a:r>
            <a:r>
              <a:rPr lang="it-IT" sz="1600" dirty="0" err="1">
                <a:solidFill>
                  <a:srgbClr val="141413"/>
                </a:solidFill>
                <a:effectLst/>
              </a:rPr>
              <a:t>Hepatology</a:t>
            </a:r>
            <a:r>
              <a:rPr lang="it-IT" sz="1600" dirty="0">
                <a:solidFill>
                  <a:srgbClr val="141413"/>
                </a:solidFill>
                <a:effectLst/>
              </a:rPr>
              <a:t> 2024 vol. 12(3) | 298–304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41ADD97-150A-3645-3903-B73B9CDEC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990" y="584396"/>
            <a:ext cx="49580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🇨🇳 China &amp; 🇯🇵 Japan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</a:rPr>
              <a:t>as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the Master of Conversion to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</a:rPr>
              <a:t>Resection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in HCC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A8FF66-E338-79A3-0A4F-AF216F4CA578}"/>
              </a:ext>
            </a:extLst>
          </p:cNvPr>
          <p:cNvSpPr txBox="1"/>
          <p:nvPr/>
        </p:nvSpPr>
        <p:spPr>
          <a:xfrm>
            <a:off x="4065535" y="133712"/>
            <a:ext cx="3625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Einstein’s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relativity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F20418-9C11-AED7-2293-A93E1268C148}"/>
              </a:ext>
            </a:extLst>
          </p:cNvPr>
          <p:cNvSpPr txBox="1"/>
          <p:nvPr/>
        </p:nvSpPr>
        <p:spPr>
          <a:xfrm>
            <a:off x="584181" y="181273"/>
            <a:ext cx="130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PROBLEM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62607" y="465097"/>
            <a:ext cx="6466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sz="2400" dirty="0"/>
              <a:t>🇪🇺 Europe &amp; 🇺🇸 USA as Masters of Downstaging in HCC LT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9380" y="922297"/>
            <a:ext cx="6802953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1600"/>
            </a:pPr>
            <a:r>
              <a:rPr sz="1600" dirty="0"/>
              <a:t>📌 While China pioneered the concept of 'Conversion Therapy’</a:t>
            </a:r>
            <a:r>
              <a:rPr lang="it-IT" sz="1600" dirty="0"/>
              <a:t> to </a:t>
            </a:r>
            <a:r>
              <a:rPr lang="it-IT" sz="1600" dirty="0" err="1"/>
              <a:t>resection</a:t>
            </a:r>
            <a:r>
              <a:rPr sz="1600" dirty="0"/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9381" y="1379497"/>
            <a:ext cx="9304855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1600"/>
            </a:pPr>
            <a:r>
              <a:rPr sz="1600" dirty="0"/>
              <a:t>📌 Europe and the USA have led the way in 'Downstaging' strategies before liver transplantation for HCC.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9381" y="1836697"/>
            <a:ext cx="9495485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1600"/>
            </a:pPr>
            <a:r>
              <a:rPr sz="1600" dirty="0"/>
              <a:t>📌 Key milestones: Milan, UCSF, Up-to-7, Hangzhou, Toronto, French model, UNOS policy, </a:t>
            </a:r>
            <a:r>
              <a:rPr sz="1600" dirty="0" err="1"/>
              <a:t>Metroticket</a:t>
            </a:r>
            <a:r>
              <a:rPr sz="1600" dirty="0"/>
              <a:t> 2.0.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9381" y="2293897"/>
            <a:ext cx="9641165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1600"/>
            </a:pPr>
            <a:r>
              <a:rPr sz="1600"/>
              <a:t>📌 Emphasis on morphology, biological markers, and response to therapy as criteria for transplant eligibility.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9380" y="2751097"/>
            <a:ext cx="9815636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1600"/>
            </a:pPr>
            <a:r>
              <a:rPr sz="1600" dirty="0"/>
              <a:t>📌 Downstaging reflects dynamic assessment: from tumor burden → biological markers → treatment response.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81C7EA3-17D6-286D-244A-839A29329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525" y="3351784"/>
            <a:ext cx="7192614" cy="297179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794127C-F6B4-F417-9F56-9C985E9FCA58}"/>
              </a:ext>
            </a:extLst>
          </p:cNvPr>
          <p:cNvSpPr txBox="1"/>
          <p:nvPr/>
        </p:nvSpPr>
        <p:spPr>
          <a:xfrm>
            <a:off x="3515932" y="6450087"/>
            <a:ext cx="8611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rgbClr val="141413"/>
                </a:solidFill>
                <a:effectLst/>
              </a:rPr>
              <a:t>Sha </a:t>
            </a:r>
            <a:r>
              <a:rPr lang="it-IT" dirty="0" err="1">
                <a:solidFill>
                  <a:srgbClr val="141413"/>
                </a:solidFill>
                <a:effectLst/>
              </a:rPr>
              <a:t>Met</a:t>
            </a:r>
            <a:r>
              <a:rPr lang="it-IT" dirty="0">
                <a:solidFill>
                  <a:srgbClr val="141413"/>
                </a:solidFill>
                <a:effectLst/>
              </a:rPr>
              <a:t> al., Clinical and </a:t>
            </a:r>
            <a:r>
              <a:rPr lang="it-IT" dirty="0" err="1">
                <a:solidFill>
                  <a:srgbClr val="141413"/>
                </a:solidFill>
                <a:effectLst/>
              </a:rPr>
              <a:t>Molecular</a:t>
            </a:r>
            <a:r>
              <a:rPr lang="it-IT" dirty="0">
                <a:solidFill>
                  <a:srgbClr val="141413"/>
                </a:solidFill>
                <a:effectLst/>
              </a:rPr>
              <a:t> </a:t>
            </a:r>
            <a:r>
              <a:rPr lang="it-IT" dirty="0" err="1">
                <a:solidFill>
                  <a:srgbClr val="141413"/>
                </a:solidFill>
                <a:effectLst/>
              </a:rPr>
              <a:t>Hepatology</a:t>
            </a:r>
            <a:r>
              <a:rPr lang="it-IT" dirty="0">
                <a:solidFill>
                  <a:srgbClr val="141413"/>
                </a:solidFill>
                <a:effectLst/>
              </a:rPr>
              <a:t> 2025;31(</a:t>
            </a:r>
            <a:r>
              <a:rPr lang="it-IT" dirty="0" err="1">
                <a:solidFill>
                  <a:srgbClr val="141413"/>
                </a:solidFill>
                <a:effectLst/>
              </a:rPr>
              <a:t>Suppl</a:t>
            </a:r>
            <a:r>
              <a:rPr lang="it-IT" dirty="0">
                <a:solidFill>
                  <a:srgbClr val="141413"/>
                </a:solidFill>
                <a:effectLst/>
              </a:rPr>
              <a:t>):S285-S300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1DA3CF-DA1E-A9AB-7A68-DE702583AD73}"/>
              </a:ext>
            </a:extLst>
          </p:cNvPr>
          <p:cNvSpPr txBox="1"/>
          <p:nvPr/>
        </p:nvSpPr>
        <p:spPr>
          <a:xfrm>
            <a:off x="4065535" y="27385"/>
            <a:ext cx="3625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Einstein’s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relativity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578382-3DE5-D119-A8DF-F70AD1AF7342}"/>
              </a:ext>
            </a:extLst>
          </p:cNvPr>
          <p:cNvSpPr txBox="1"/>
          <p:nvPr/>
        </p:nvSpPr>
        <p:spPr>
          <a:xfrm>
            <a:off x="584181" y="181273"/>
            <a:ext cx="130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PROBLEM 1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BF1EB2E-00DD-62DC-8FD1-532D45F9B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8699"/>
            <a:ext cx="5780657" cy="36338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D8CF722-4389-8342-71C3-59C7D0E20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88290"/>
            <a:ext cx="5804756" cy="33980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66D5A37-1D02-B1AA-AD9D-3313F3F53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27" y="5071569"/>
            <a:ext cx="3251200" cy="14859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8E9927-8A96-D1D3-D748-E00650D3955C}"/>
              </a:ext>
            </a:extLst>
          </p:cNvPr>
          <p:cNvSpPr txBox="1"/>
          <p:nvPr/>
        </p:nvSpPr>
        <p:spPr>
          <a:xfrm>
            <a:off x="6635677" y="6488668"/>
            <a:ext cx="5969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rgbClr val="141413"/>
                </a:solidFill>
                <a:effectLst/>
              </a:rPr>
              <a:t>Bi X et al. </a:t>
            </a:r>
            <a:r>
              <a:rPr lang="it-IT" dirty="0" err="1">
                <a:solidFill>
                  <a:srgbClr val="141413"/>
                </a:solidFill>
                <a:effectLst/>
              </a:rPr>
              <a:t>Liver</a:t>
            </a:r>
            <a:r>
              <a:rPr lang="it-IT" dirty="0">
                <a:solidFill>
                  <a:srgbClr val="141413"/>
                </a:solidFill>
                <a:effectLst/>
              </a:rPr>
              <a:t> Cancer 2025;14:223–238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43399F0-D11D-348A-0826-E7C89DF60FD2}"/>
              </a:ext>
            </a:extLst>
          </p:cNvPr>
          <p:cNvSpPr txBox="1"/>
          <p:nvPr/>
        </p:nvSpPr>
        <p:spPr>
          <a:xfrm>
            <a:off x="6731978" y="1286126"/>
            <a:ext cx="425269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HIGH HETEROGENEITY IN CONVERSION RATES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D77D977-8E00-858E-EE2C-2B6A3FB48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843" y="653878"/>
            <a:ext cx="49580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Conversion to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</a:rPr>
              <a:t>Resection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in HCC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53EAC6-84F1-93D6-944F-531F8A95A670}"/>
              </a:ext>
            </a:extLst>
          </p:cNvPr>
          <p:cNvSpPr txBox="1"/>
          <p:nvPr/>
        </p:nvSpPr>
        <p:spPr>
          <a:xfrm>
            <a:off x="4065535" y="133712"/>
            <a:ext cx="3625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Einstein’s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relativity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5BE51C-2848-8F3D-7CEE-90A6B06D19B0}"/>
              </a:ext>
            </a:extLst>
          </p:cNvPr>
          <p:cNvSpPr txBox="1"/>
          <p:nvPr/>
        </p:nvSpPr>
        <p:spPr>
          <a:xfrm>
            <a:off x="584181" y="181273"/>
            <a:ext cx="130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PROBLEM 2</a:t>
            </a:r>
          </a:p>
        </p:txBody>
      </p:sp>
    </p:spTree>
    <p:extLst>
      <p:ext uri="{BB962C8B-B14F-4D97-AF65-F5344CB8AC3E}">
        <p14:creationId xmlns:p14="http://schemas.microsoft.com/office/powerpoint/2010/main" val="188844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FDB9659-81E4-F39A-CFC0-FB105A60A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818" y="3441112"/>
            <a:ext cx="6188818" cy="27334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87A1B48-D3C0-B83A-3D46-FEF2D03DB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69" y="1751607"/>
            <a:ext cx="3162300" cy="152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9EB6AB-88C3-5539-DB94-3F8FDCDC5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738" y="446030"/>
            <a:ext cx="6034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Conversion/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</a:rPr>
              <a:t>Downstaging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&amp;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</a:rPr>
              <a:t>Guidelines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9D2CD8-C983-79A6-E896-91CEAC77FBE4}"/>
              </a:ext>
            </a:extLst>
          </p:cNvPr>
          <p:cNvSpPr txBox="1"/>
          <p:nvPr/>
        </p:nvSpPr>
        <p:spPr>
          <a:xfrm>
            <a:off x="400920" y="6505615"/>
            <a:ext cx="3479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EASL </a:t>
            </a:r>
            <a:r>
              <a:rPr lang="it-IT" sz="1200" b="1" dirty="0" err="1"/>
              <a:t>guidelines</a:t>
            </a:r>
            <a:r>
              <a:rPr lang="it-IT" sz="1200" b="1" dirty="0"/>
              <a:t>. </a:t>
            </a:r>
            <a:r>
              <a:rPr lang="it-IT" sz="1200" b="1" dirty="0" err="1"/>
              <a:t>J</a:t>
            </a:r>
            <a:r>
              <a:rPr lang="it-IT" sz="1200" b="1" dirty="0"/>
              <a:t> </a:t>
            </a:r>
            <a:r>
              <a:rPr lang="it-IT" sz="1200" b="1" dirty="0" err="1"/>
              <a:t>Hepatol</a:t>
            </a:r>
            <a:r>
              <a:rPr lang="it-IT" sz="1200" b="1" dirty="0"/>
              <a:t>. 2025; 82:315-374.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9088121-2EF0-C38D-2B44-65D996851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517" y="3071271"/>
            <a:ext cx="5442582" cy="371134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0D518B62-DF8A-B682-F876-A476C221EE35}"/>
              </a:ext>
            </a:extLst>
          </p:cNvPr>
          <p:cNvGrpSpPr/>
          <p:nvPr/>
        </p:nvGrpSpPr>
        <p:grpSpPr>
          <a:xfrm>
            <a:off x="6579517" y="908108"/>
            <a:ext cx="4237672" cy="1938299"/>
            <a:chOff x="104600" y="1228174"/>
            <a:chExt cx="4696298" cy="2033221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8A67788-7E5E-34B9-C623-70875E7DA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04" y="1228174"/>
              <a:ext cx="4693394" cy="1622949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859A3EB-3F74-16B2-CF91-79FFDD015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600" y="3045371"/>
              <a:ext cx="4320480" cy="216024"/>
            </a:xfrm>
            <a:prstGeom prst="rect">
              <a:avLst/>
            </a:prstGeom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1486B7-E583-CA14-5F78-A8CF95F988C8}"/>
              </a:ext>
            </a:extLst>
          </p:cNvPr>
          <p:cNvSpPr txBox="1"/>
          <p:nvPr/>
        </p:nvSpPr>
        <p:spPr>
          <a:xfrm>
            <a:off x="850705" y="1020127"/>
            <a:ext cx="540288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The </a:t>
            </a:r>
            <a:r>
              <a:rPr lang="it-IT" sz="2000" b="1" dirty="0" err="1">
                <a:solidFill>
                  <a:srgbClr val="C00000"/>
                </a:solidFill>
              </a:rPr>
              <a:t>term</a:t>
            </a:r>
            <a:r>
              <a:rPr lang="it-IT" sz="2000" b="1" dirty="0">
                <a:solidFill>
                  <a:srgbClr val="C00000"/>
                </a:solidFill>
              </a:rPr>
              <a:t> CONVERSION </a:t>
            </a:r>
            <a:r>
              <a:rPr lang="it-IT" sz="2000" b="1" dirty="0" err="1">
                <a:solidFill>
                  <a:srgbClr val="C00000"/>
                </a:solidFill>
              </a:rPr>
              <a:t>is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never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mentioned</a:t>
            </a:r>
            <a:r>
              <a:rPr lang="it-IT" sz="2000" b="1" dirty="0">
                <a:solidFill>
                  <a:srgbClr val="C00000"/>
                </a:solidFill>
              </a:rPr>
              <a:t>!!!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909E68-A68E-77D9-D19A-ED8BBBF71CEB}"/>
              </a:ext>
            </a:extLst>
          </p:cNvPr>
          <p:cNvSpPr txBox="1"/>
          <p:nvPr/>
        </p:nvSpPr>
        <p:spPr>
          <a:xfrm>
            <a:off x="4065535" y="133712"/>
            <a:ext cx="3625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Einstein’s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relativity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4795A8-6875-4F8B-FABE-C549DCD3DF9A}"/>
              </a:ext>
            </a:extLst>
          </p:cNvPr>
          <p:cNvSpPr txBox="1"/>
          <p:nvPr/>
        </p:nvSpPr>
        <p:spPr>
          <a:xfrm>
            <a:off x="584181" y="181273"/>
            <a:ext cx="130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PROBLEM 3</a:t>
            </a:r>
          </a:p>
        </p:txBody>
      </p:sp>
    </p:spTree>
    <p:extLst>
      <p:ext uri="{BB962C8B-B14F-4D97-AF65-F5344CB8AC3E}">
        <p14:creationId xmlns:p14="http://schemas.microsoft.com/office/powerpoint/2010/main" val="3122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F32E9A-970E-3BD6-CEA7-A6ACB4180506}"/>
              </a:ext>
            </a:extLst>
          </p:cNvPr>
          <p:cNvSpPr txBox="1"/>
          <p:nvPr/>
        </p:nvSpPr>
        <p:spPr>
          <a:xfrm>
            <a:off x="8210746" y="6318754"/>
            <a:ext cx="3983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NON-ONCOLOGICAL CRITERIA</a:t>
            </a:r>
          </a:p>
          <a:p>
            <a:pPr algn="r"/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(fitness, </a:t>
            </a:r>
            <a:r>
              <a:rPr lang="it-IT" sz="1400" b="1" dirty="0" err="1">
                <a:solidFill>
                  <a:schemeClr val="accent1">
                    <a:lumMod val="75000"/>
                  </a:schemeClr>
                </a:solidFill>
              </a:rPr>
              <a:t>liver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accent1">
                    <a:lumMod val="75000"/>
                  </a:schemeClr>
                </a:solidFill>
              </a:rPr>
              <a:t>function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accent1">
                    <a:lumMod val="75000"/>
                  </a:schemeClr>
                </a:solidFill>
              </a:rPr>
              <a:t>reserve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, technical </a:t>
            </a:r>
            <a:r>
              <a:rPr lang="it-IT" sz="1400" b="1" dirty="0" err="1">
                <a:solidFill>
                  <a:schemeClr val="accent1">
                    <a:lumMod val="75000"/>
                  </a:schemeClr>
                </a:solidFill>
              </a:rPr>
              <a:t>feasibility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E190C4-2182-3B0C-337D-2BA070BBB7B7}"/>
              </a:ext>
            </a:extLst>
          </p:cNvPr>
          <p:cNvSpPr txBox="1"/>
          <p:nvPr/>
        </p:nvSpPr>
        <p:spPr>
          <a:xfrm rot="16200000">
            <a:off x="208378" y="2039405"/>
            <a:ext cx="250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ONCOLOGICAL CRITERIA</a:t>
            </a:r>
          </a:p>
          <a:p>
            <a:pPr algn="r"/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it-IT" sz="1400" b="1" dirty="0" err="1">
                <a:solidFill>
                  <a:schemeClr val="accent1">
                    <a:lumMod val="75000"/>
                  </a:schemeClr>
                </a:solidFill>
              </a:rPr>
              <a:t>biological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C9943B8E-FE32-E89F-3D4E-887427CB3B0F}"/>
              </a:ext>
            </a:extLst>
          </p:cNvPr>
          <p:cNvCxnSpPr/>
          <p:nvPr/>
        </p:nvCxnSpPr>
        <p:spPr>
          <a:xfrm flipH="1">
            <a:off x="2375063" y="4292194"/>
            <a:ext cx="1425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9FE30E7A-E736-DB7A-2E20-EEFD34CDA1A1}"/>
              </a:ext>
            </a:extLst>
          </p:cNvPr>
          <p:cNvCxnSpPr/>
          <p:nvPr/>
        </p:nvCxnSpPr>
        <p:spPr>
          <a:xfrm flipH="1">
            <a:off x="2373085" y="2390161"/>
            <a:ext cx="14250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A4C89A65-D5C9-2686-4A0A-B1681B00A13E}"/>
              </a:ext>
            </a:extLst>
          </p:cNvPr>
          <p:cNvCxnSpPr>
            <a:cxnSpLocks/>
          </p:cNvCxnSpPr>
          <p:nvPr/>
        </p:nvCxnSpPr>
        <p:spPr>
          <a:xfrm flipV="1">
            <a:off x="4605644" y="6035889"/>
            <a:ext cx="0" cy="19451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B96CE62-1A78-A925-36F0-5A9032BC004E}"/>
              </a:ext>
            </a:extLst>
          </p:cNvPr>
          <p:cNvCxnSpPr>
            <a:cxnSpLocks/>
          </p:cNvCxnSpPr>
          <p:nvPr/>
        </p:nvCxnSpPr>
        <p:spPr>
          <a:xfrm flipV="1">
            <a:off x="7061856" y="6081412"/>
            <a:ext cx="0" cy="19451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2BF7131-B00C-23B0-458D-BD5EDAB0A589}"/>
              </a:ext>
            </a:extLst>
          </p:cNvPr>
          <p:cNvSpPr txBox="1"/>
          <p:nvPr/>
        </p:nvSpPr>
        <p:spPr>
          <a:xfrm rot="16200000">
            <a:off x="1730226" y="4715349"/>
            <a:ext cx="9644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Good</a:t>
            </a:r>
          </a:p>
          <a:p>
            <a:pPr algn="ctr"/>
            <a:r>
              <a:rPr lang="it-IT" sz="1600" dirty="0"/>
              <a:t>(</a:t>
            </a:r>
            <a:r>
              <a:rPr lang="it-IT" sz="1600" dirty="0" err="1"/>
              <a:t>suitable</a:t>
            </a:r>
            <a:r>
              <a:rPr lang="it-IT" sz="1600" dirty="0"/>
              <a:t>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F211EDB-FF03-4180-A42F-ED359F503022}"/>
              </a:ext>
            </a:extLst>
          </p:cNvPr>
          <p:cNvSpPr txBox="1"/>
          <p:nvPr/>
        </p:nvSpPr>
        <p:spPr>
          <a:xfrm rot="16200000">
            <a:off x="1258818" y="3090680"/>
            <a:ext cx="188173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Intermediate</a:t>
            </a:r>
          </a:p>
          <a:p>
            <a:pPr algn="ctr"/>
            <a:r>
              <a:rPr lang="it-IT" sz="1600" dirty="0"/>
              <a:t>(borderline </a:t>
            </a:r>
            <a:r>
              <a:rPr lang="it-IT" sz="1600" dirty="0" err="1"/>
              <a:t>suitable</a:t>
            </a:r>
            <a:r>
              <a:rPr lang="it-IT" sz="1600" dirty="0"/>
              <a:t>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FEC95CC-3B9B-2EAF-30C5-AE68C0DF0455}"/>
              </a:ext>
            </a:extLst>
          </p:cNvPr>
          <p:cNvSpPr txBox="1"/>
          <p:nvPr/>
        </p:nvSpPr>
        <p:spPr>
          <a:xfrm rot="16200000">
            <a:off x="1425479" y="1219666"/>
            <a:ext cx="13945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Bad</a:t>
            </a:r>
            <a:endParaRPr lang="it-IT" dirty="0"/>
          </a:p>
          <a:p>
            <a:pPr algn="ctr"/>
            <a:r>
              <a:rPr lang="it-IT" sz="1600" dirty="0"/>
              <a:t>(</a:t>
            </a:r>
            <a:r>
              <a:rPr lang="it-IT" sz="1600" dirty="0" err="1"/>
              <a:t>unsuitable</a:t>
            </a:r>
            <a:r>
              <a:rPr lang="it-IT" sz="1600" dirty="0"/>
              <a:t>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D07D257-960C-3A63-0596-76B9425FF338}"/>
              </a:ext>
            </a:extLst>
          </p:cNvPr>
          <p:cNvSpPr txBox="1"/>
          <p:nvPr/>
        </p:nvSpPr>
        <p:spPr>
          <a:xfrm>
            <a:off x="3135085" y="6022037"/>
            <a:ext cx="1065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Easy</a:t>
            </a:r>
          </a:p>
          <a:p>
            <a:pPr algn="ctr"/>
            <a:r>
              <a:rPr lang="it-IT" dirty="0"/>
              <a:t>(</a:t>
            </a:r>
            <a:r>
              <a:rPr lang="it-IT" dirty="0" err="1"/>
              <a:t>suitable</a:t>
            </a:r>
            <a:r>
              <a:rPr lang="it-IT" dirty="0"/>
              <a:t>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8EF5EBD-A906-3416-8FD2-6B832E0B1A69}"/>
              </a:ext>
            </a:extLst>
          </p:cNvPr>
          <p:cNvSpPr txBox="1"/>
          <p:nvPr/>
        </p:nvSpPr>
        <p:spPr>
          <a:xfrm>
            <a:off x="4908470" y="6002797"/>
            <a:ext cx="2099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Intermediate</a:t>
            </a:r>
          </a:p>
          <a:p>
            <a:pPr algn="ctr"/>
            <a:r>
              <a:rPr lang="it-IT" dirty="0"/>
              <a:t>(borderline </a:t>
            </a:r>
            <a:r>
              <a:rPr lang="it-IT" dirty="0" err="1"/>
              <a:t>suitable</a:t>
            </a:r>
            <a:r>
              <a:rPr lang="it-IT" dirty="0"/>
              <a:t>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D426302-9401-1CF2-BEA4-F08050E8FA39}"/>
              </a:ext>
            </a:extLst>
          </p:cNvPr>
          <p:cNvSpPr txBox="1"/>
          <p:nvPr/>
        </p:nvSpPr>
        <p:spPr>
          <a:xfrm>
            <a:off x="7514789" y="6025605"/>
            <a:ext cx="1308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Difficult</a:t>
            </a:r>
            <a:endParaRPr lang="it-IT" dirty="0"/>
          </a:p>
          <a:p>
            <a:pPr algn="ctr"/>
            <a:r>
              <a:rPr lang="it-IT" dirty="0"/>
              <a:t>(</a:t>
            </a:r>
            <a:r>
              <a:rPr lang="it-IT" dirty="0" err="1"/>
              <a:t>unsuitable</a:t>
            </a:r>
            <a:r>
              <a:rPr lang="it-IT" dirty="0"/>
              <a:t>)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43BB5D2-1D8B-6482-2667-78142713117F}"/>
              </a:ext>
            </a:extLst>
          </p:cNvPr>
          <p:cNvCxnSpPr>
            <a:cxnSpLocks/>
          </p:cNvCxnSpPr>
          <p:nvPr/>
        </p:nvCxnSpPr>
        <p:spPr>
          <a:xfrm flipH="1" flipV="1">
            <a:off x="2497006" y="368875"/>
            <a:ext cx="32438" cy="5657503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5F905336-B5DF-C8FB-C389-A1419311650E}"/>
              </a:ext>
            </a:extLst>
          </p:cNvPr>
          <p:cNvCxnSpPr/>
          <p:nvPr/>
        </p:nvCxnSpPr>
        <p:spPr>
          <a:xfrm>
            <a:off x="2505694" y="6061616"/>
            <a:ext cx="7362701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839DA34B-B99A-EC58-2A00-FD1366A304D3}"/>
              </a:ext>
            </a:extLst>
          </p:cNvPr>
          <p:cNvSpPr/>
          <p:nvPr/>
        </p:nvSpPr>
        <p:spPr>
          <a:xfrm>
            <a:off x="2519982" y="756013"/>
            <a:ext cx="6695272" cy="52678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it-IT" sz="1100" b="1" dirty="0">
              <a:solidFill>
                <a:schemeClr val="tx1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6FF8BC83-0D8C-12D3-EA49-50266DE56F4A}"/>
              </a:ext>
            </a:extLst>
          </p:cNvPr>
          <p:cNvSpPr/>
          <p:nvPr/>
        </p:nvSpPr>
        <p:spPr>
          <a:xfrm>
            <a:off x="2526024" y="1606174"/>
            <a:ext cx="5537333" cy="44182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it-IT" sz="1100" b="1" dirty="0">
              <a:solidFill>
                <a:schemeClr val="tx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F0F247F-E8F9-72FC-25EC-576B64582B76}"/>
              </a:ext>
            </a:extLst>
          </p:cNvPr>
          <p:cNvSpPr/>
          <p:nvPr/>
        </p:nvSpPr>
        <p:spPr>
          <a:xfrm>
            <a:off x="2537899" y="2402036"/>
            <a:ext cx="4500207" cy="36217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it-IT" sz="1100" b="1" dirty="0">
              <a:solidFill>
                <a:schemeClr val="tx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45FF73A-E11F-A87F-480E-5CFDA773F444}"/>
              </a:ext>
            </a:extLst>
          </p:cNvPr>
          <p:cNvSpPr txBox="1"/>
          <p:nvPr/>
        </p:nvSpPr>
        <p:spPr>
          <a:xfrm>
            <a:off x="3230087" y="534389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100%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873362-00DC-B8E6-DF5D-345AC6D6C3E3}"/>
              </a:ext>
            </a:extLst>
          </p:cNvPr>
          <p:cNvSpPr txBox="1"/>
          <p:nvPr/>
        </p:nvSpPr>
        <p:spPr>
          <a:xfrm>
            <a:off x="4926185" y="4065417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80-90%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03C7D6-8774-120C-1129-0C0362ACB012}"/>
              </a:ext>
            </a:extLst>
          </p:cNvPr>
          <p:cNvSpPr txBox="1"/>
          <p:nvPr/>
        </p:nvSpPr>
        <p:spPr>
          <a:xfrm>
            <a:off x="6145416" y="302912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40-80%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7A6B77-4EE0-A9D7-81C3-D963D9BAEE8B}"/>
              </a:ext>
            </a:extLst>
          </p:cNvPr>
          <p:cNvSpPr txBox="1"/>
          <p:nvPr/>
        </p:nvSpPr>
        <p:spPr>
          <a:xfrm>
            <a:off x="7250519" y="220549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1-40%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EED82E-A390-701B-B0FE-28326F9A5620}"/>
              </a:ext>
            </a:extLst>
          </p:cNvPr>
          <p:cNvSpPr txBox="1"/>
          <p:nvPr/>
        </p:nvSpPr>
        <p:spPr>
          <a:xfrm>
            <a:off x="8460772" y="1224967"/>
            <a:ext cx="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0%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A0E1379-C2AC-4716-F110-8580CF2F394C}"/>
              </a:ext>
            </a:extLst>
          </p:cNvPr>
          <p:cNvSpPr txBox="1"/>
          <p:nvPr/>
        </p:nvSpPr>
        <p:spPr>
          <a:xfrm>
            <a:off x="2555607" y="2400182"/>
            <a:ext cx="362661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chemeClr val="tx1"/>
                </a:solidFill>
              </a:rPr>
              <a:t>Patient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suitable</a:t>
            </a:r>
            <a:r>
              <a:rPr lang="it-IT" sz="1400" b="1" dirty="0">
                <a:solidFill>
                  <a:schemeClr val="tx1"/>
                </a:solidFill>
              </a:rPr>
              <a:t> for </a:t>
            </a:r>
            <a:r>
              <a:rPr lang="it-IT" sz="1400" b="1" dirty="0" err="1">
                <a:solidFill>
                  <a:schemeClr val="tx1"/>
                </a:solidFill>
              </a:rPr>
              <a:t>downstaging</a:t>
            </a:r>
            <a:r>
              <a:rPr lang="it-IT" sz="1400" b="1" dirty="0">
                <a:solidFill>
                  <a:schemeClr val="tx1"/>
                </a:solidFill>
              </a:rPr>
              <a:t>/</a:t>
            </a:r>
            <a:r>
              <a:rPr lang="it-IT" sz="1400" b="1" dirty="0" err="1">
                <a:solidFill>
                  <a:schemeClr val="tx1"/>
                </a:solidFill>
              </a:rPr>
              <a:t>downsizing</a:t>
            </a:r>
            <a:endParaRPr lang="it-IT" sz="1400" b="1" dirty="0">
              <a:solidFill>
                <a:schemeClr val="tx1"/>
              </a:solidFill>
            </a:endParaRPr>
          </a:p>
          <a:p>
            <a:r>
              <a:rPr lang="it-IT" sz="1100" b="1" dirty="0">
                <a:solidFill>
                  <a:schemeClr val="tx1"/>
                </a:solidFill>
              </a:rPr>
              <a:t>(LRT ± </a:t>
            </a:r>
            <a:r>
              <a:rPr lang="it-IT" sz="1100" b="1" dirty="0" err="1">
                <a:solidFill>
                  <a:schemeClr val="tx1"/>
                </a:solidFill>
              </a:rPr>
              <a:t>systemic</a:t>
            </a:r>
            <a:r>
              <a:rPr lang="it-IT" sz="1100" b="1" dirty="0">
                <a:solidFill>
                  <a:schemeClr val="tx1"/>
                </a:solidFill>
              </a:rPr>
              <a:t> therapy/non-</a:t>
            </a:r>
            <a:r>
              <a:rPr lang="it-IT" sz="1100" b="1" dirty="0" err="1">
                <a:solidFill>
                  <a:schemeClr val="tx1"/>
                </a:solidFill>
              </a:rPr>
              <a:t>oncological</a:t>
            </a:r>
            <a:r>
              <a:rPr lang="it-IT" sz="1100" b="1" dirty="0">
                <a:solidFill>
                  <a:schemeClr val="tx1"/>
                </a:solidFill>
              </a:rPr>
              <a:t> </a:t>
            </a:r>
            <a:r>
              <a:rPr lang="it-IT" sz="1100" b="1" dirty="0" err="1">
                <a:solidFill>
                  <a:schemeClr val="tx1"/>
                </a:solidFill>
              </a:rPr>
              <a:t>procedures</a:t>
            </a:r>
            <a:r>
              <a:rPr lang="it-IT" sz="11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FE5DD20-A04C-B86A-0B5A-8F2AD3922BE6}"/>
              </a:ext>
            </a:extLst>
          </p:cNvPr>
          <p:cNvSpPr txBox="1"/>
          <p:nvPr/>
        </p:nvSpPr>
        <p:spPr>
          <a:xfrm>
            <a:off x="2591418" y="1596243"/>
            <a:ext cx="47391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chemeClr val="tx1"/>
                </a:solidFill>
              </a:rPr>
              <a:t>Patient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suitable</a:t>
            </a:r>
            <a:r>
              <a:rPr lang="it-IT" sz="1400" b="1" dirty="0">
                <a:solidFill>
                  <a:schemeClr val="tx1"/>
                </a:solidFill>
              </a:rPr>
              <a:t> for </a:t>
            </a:r>
            <a:r>
              <a:rPr lang="it-IT" sz="1400" b="1" dirty="0" err="1">
                <a:solidFill>
                  <a:schemeClr val="tx1"/>
                </a:solidFill>
              </a:rPr>
              <a:t>conversion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intent</a:t>
            </a:r>
            <a:r>
              <a:rPr lang="it-IT" sz="1400" b="1" dirty="0">
                <a:solidFill>
                  <a:schemeClr val="tx1"/>
                </a:solidFill>
              </a:rPr>
              <a:t> therapy</a:t>
            </a:r>
          </a:p>
          <a:p>
            <a:r>
              <a:rPr lang="it-IT" sz="1100" b="1" dirty="0">
                <a:solidFill>
                  <a:schemeClr val="tx1"/>
                </a:solidFill>
              </a:rPr>
              <a:t>(LRT ± </a:t>
            </a:r>
            <a:r>
              <a:rPr lang="it-IT" sz="1100" b="1" dirty="0" err="1">
                <a:solidFill>
                  <a:schemeClr val="tx1"/>
                </a:solidFill>
              </a:rPr>
              <a:t>systemic</a:t>
            </a:r>
            <a:r>
              <a:rPr lang="it-IT" sz="1100" b="1" dirty="0">
                <a:solidFill>
                  <a:schemeClr val="tx1"/>
                </a:solidFill>
              </a:rPr>
              <a:t> therapy/non-</a:t>
            </a:r>
            <a:r>
              <a:rPr lang="it-IT" sz="1100" b="1" dirty="0" err="1">
                <a:solidFill>
                  <a:schemeClr val="tx1"/>
                </a:solidFill>
              </a:rPr>
              <a:t>oncological</a:t>
            </a:r>
            <a:r>
              <a:rPr lang="it-IT" sz="1100" b="1" dirty="0">
                <a:solidFill>
                  <a:schemeClr val="tx1"/>
                </a:solidFill>
              </a:rPr>
              <a:t> </a:t>
            </a:r>
            <a:r>
              <a:rPr lang="it-IT" sz="1100" b="1" dirty="0" err="1">
                <a:solidFill>
                  <a:schemeClr val="tx1"/>
                </a:solidFill>
              </a:rPr>
              <a:t>procedures</a:t>
            </a:r>
            <a:r>
              <a:rPr lang="it-IT" sz="11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357792E-4A70-E0C5-CDBD-91458CEA2B97}"/>
              </a:ext>
            </a:extLst>
          </p:cNvPr>
          <p:cNvSpPr txBox="1"/>
          <p:nvPr/>
        </p:nvSpPr>
        <p:spPr>
          <a:xfrm>
            <a:off x="2569910" y="732524"/>
            <a:ext cx="46854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chemeClr val="tx1"/>
                </a:solidFill>
              </a:rPr>
              <a:t>Patient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suitable</a:t>
            </a:r>
            <a:r>
              <a:rPr lang="it-IT" sz="1400" b="1" dirty="0">
                <a:solidFill>
                  <a:schemeClr val="tx1"/>
                </a:solidFill>
              </a:rPr>
              <a:t> for </a:t>
            </a:r>
            <a:r>
              <a:rPr lang="it-IT" sz="1400" b="1" dirty="0" err="1">
                <a:solidFill>
                  <a:schemeClr val="tx1"/>
                </a:solidFill>
              </a:rPr>
              <a:t>noncurative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intent</a:t>
            </a:r>
            <a:r>
              <a:rPr lang="it-IT" sz="1400" b="1" dirty="0">
                <a:solidFill>
                  <a:schemeClr val="tx1"/>
                </a:solidFill>
              </a:rPr>
              <a:t> therapy</a:t>
            </a:r>
          </a:p>
          <a:p>
            <a:r>
              <a:rPr lang="it-IT" sz="1100" b="1" dirty="0">
                <a:solidFill>
                  <a:schemeClr val="tx1"/>
                </a:solidFill>
              </a:rPr>
              <a:t>(</a:t>
            </a:r>
            <a:r>
              <a:rPr lang="it-IT" sz="1100" b="1" dirty="0" err="1">
                <a:solidFill>
                  <a:schemeClr val="tx1"/>
                </a:solidFill>
              </a:rPr>
              <a:t>conversion</a:t>
            </a:r>
            <a:r>
              <a:rPr lang="it-IT" sz="1100" b="1" dirty="0">
                <a:solidFill>
                  <a:schemeClr val="tx1"/>
                </a:solidFill>
              </a:rPr>
              <a:t> </a:t>
            </a:r>
            <a:r>
              <a:rPr lang="it-IT" sz="1100" b="1" dirty="0" err="1">
                <a:solidFill>
                  <a:schemeClr val="tx1"/>
                </a:solidFill>
              </a:rPr>
              <a:t>failure</a:t>
            </a:r>
            <a:r>
              <a:rPr lang="it-IT" sz="1100" b="1" dirty="0">
                <a:solidFill>
                  <a:schemeClr val="tx1"/>
                </a:solidFill>
              </a:rPr>
              <a:t> after LRT ± </a:t>
            </a:r>
            <a:r>
              <a:rPr lang="it-IT" sz="1100" b="1" dirty="0" err="1">
                <a:solidFill>
                  <a:schemeClr val="tx1"/>
                </a:solidFill>
              </a:rPr>
              <a:t>systemic</a:t>
            </a:r>
            <a:r>
              <a:rPr lang="it-IT" sz="1100" b="1" dirty="0">
                <a:solidFill>
                  <a:schemeClr val="tx1"/>
                </a:solidFill>
              </a:rPr>
              <a:t> therapy/non-</a:t>
            </a:r>
            <a:r>
              <a:rPr lang="it-IT" sz="1100" b="1" dirty="0" err="1">
                <a:solidFill>
                  <a:schemeClr val="tx1"/>
                </a:solidFill>
              </a:rPr>
              <a:t>oncological</a:t>
            </a:r>
            <a:r>
              <a:rPr lang="it-IT" sz="1100" b="1" dirty="0">
                <a:solidFill>
                  <a:schemeClr val="tx1"/>
                </a:solidFill>
              </a:rPr>
              <a:t> </a:t>
            </a:r>
            <a:r>
              <a:rPr lang="it-IT" sz="1100" b="1" dirty="0" err="1">
                <a:solidFill>
                  <a:schemeClr val="tx1"/>
                </a:solidFill>
              </a:rPr>
              <a:t>procedures</a:t>
            </a:r>
            <a:r>
              <a:rPr lang="it-IT" sz="11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C42601D-B26C-E56A-9D52-BB973734480C}"/>
              </a:ext>
            </a:extLst>
          </p:cNvPr>
          <p:cNvSpPr/>
          <p:nvPr/>
        </p:nvSpPr>
        <p:spPr>
          <a:xfrm>
            <a:off x="2542616" y="582074"/>
            <a:ext cx="6695272" cy="5451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it-IT" sz="1100" b="1" dirty="0">
              <a:solidFill>
                <a:schemeClr val="tx1"/>
              </a:soli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ADCA9D4C-581E-7E96-595A-EA906ED45D56}"/>
              </a:ext>
            </a:extLst>
          </p:cNvPr>
          <p:cNvSpPr/>
          <p:nvPr/>
        </p:nvSpPr>
        <p:spPr>
          <a:xfrm>
            <a:off x="2547149" y="3300222"/>
            <a:ext cx="3285552" cy="271191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8F12FF5-8A2D-9560-CB92-27D0C6B20FE7}"/>
              </a:ext>
            </a:extLst>
          </p:cNvPr>
          <p:cNvSpPr/>
          <p:nvPr/>
        </p:nvSpPr>
        <p:spPr>
          <a:xfrm>
            <a:off x="2543732" y="4301656"/>
            <a:ext cx="2040575" cy="17334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7C47A73-C436-60C6-801E-6ED4EB24EFE6}"/>
              </a:ext>
            </a:extLst>
          </p:cNvPr>
          <p:cNvSpPr txBox="1"/>
          <p:nvPr/>
        </p:nvSpPr>
        <p:spPr>
          <a:xfrm>
            <a:off x="2585399" y="3297473"/>
            <a:ext cx="339510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chemeClr val="tx1"/>
                </a:solidFill>
              </a:rPr>
              <a:t>Patient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  <a:r>
              <a:rPr lang="it-IT" sz="1400" b="1" dirty="0" err="1">
                <a:solidFill>
                  <a:schemeClr val="tx1"/>
                </a:solidFill>
              </a:rPr>
              <a:t>suitable</a:t>
            </a:r>
            <a:r>
              <a:rPr lang="it-IT" sz="1400" b="1" dirty="0">
                <a:solidFill>
                  <a:schemeClr val="tx1"/>
                </a:solidFill>
              </a:rPr>
              <a:t> for </a:t>
            </a:r>
            <a:r>
              <a:rPr lang="it-IT" sz="1400" b="1" dirty="0" err="1">
                <a:solidFill>
                  <a:schemeClr val="tx1"/>
                </a:solidFill>
              </a:rPr>
              <a:t>neoadjuvant</a:t>
            </a:r>
            <a:r>
              <a:rPr lang="it-IT" sz="1400" b="1" dirty="0">
                <a:solidFill>
                  <a:schemeClr val="tx1"/>
                </a:solidFill>
              </a:rPr>
              <a:t> </a:t>
            </a:r>
          </a:p>
          <a:p>
            <a:r>
              <a:rPr lang="it-IT" sz="1400" b="1" dirty="0" err="1">
                <a:solidFill>
                  <a:schemeClr val="tx1"/>
                </a:solidFill>
              </a:rPr>
              <a:t>intent</a:t>
            </a:r>
            <a:r>
              <a:rPr lang="it-IT" sz="1400" b="1" dirty="0">
                <a:solidFill>
                  <a:schemeClr val="tx1"/>
                </a:solidFill>
              </a:rPr>
              <a:t> therapy </a:t>
            </a:r>
          </a:p>
          <a:p>
            <a:r>
              <a:rPr lang="it-IT" sz="1100" b="1" dirty="0">
                <a:solidFill>
                  <a:schemeClr val="tx1"/>
                </a:solidFill>
              </a:rPr>
              <a:t>(LRT ± </a:t>
            </a:r>
            <a:r>
              <a:rPr lang="it-IT" sz="1100" b="1" dirty="0" err="1">
                <a:solidFill>
                  <a:schemeClr val="tx1"/>
                </a:solidFill>
              </a:rPr>
              <a:t>systemic</a:t>
            </a:r>
            <a:r>
              <a:rPr lang="it-IT" sz="1100" b="1" dirty="0">
                <a:solidFill>
                  <a:schemeClr val="tx1"/>
                </a:solidFill>
              </a:rPr>
              <a:t> therapy/</a:t>
            </a:r>
          </a:p>
          <a:p>
            <a:r>
              <a:rPr lang="it-IT" sz="1100" b="1" dirty="0">
                <a:solidFill>
                  <a:schemeClr val="tx1"/>
                </a:solidFill>
              </a:rPr>
              <a:t>non-</a:t>
            </a:r>
            <a:r>
              <a:rPr lang="it-IT" sz="1100" b="1" dirty="0" err="1">
                <a:solidFill>
                  <a:schemeClr val="tx1"/>
                </a:solidFill>
              </a:rPr>
              <a:t>oncological</a:t>
            </a:r>
            <a:r>
              <a:rPr lang="it-IT" sz="1100" b="1" dirty="0">
                <a:solidFill>
                  <a:schemeClr val="tx1"/>
                </a:solidFill>
              </a:rPr>
              <a:t> </a:t>
            </a:r>
            <a:r>
              <a:rPr lang="it-IT" sz="1100" b="1" dirty="0" err="1">
                <a:solidFill>
                  <a:schemeClr val="tx1"/>
                </a:solidFill>
              </a:rPr>
              <a:t>procedures</a:t>
            </a:r>
            <a:r>
              <a:rPr lang="it-IT" sz="12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E20F31E-59FA-B4B2-BD60-0B0E94E2857C}"/>
              </a:ext>
            </a:extLst>
          </p:cNvPr>
          <p:cNvSpPr txBox="1"/>
          <p:nvPr/>
        </p:nvSpPr>
        <p:spPr>
          <a:xfrm>
            <a:off x="2567668" y="4306751"/>
            <a:ext cx="16855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ysClr val="windowText" lastClr="000000"/>
                </a:solidFill>
              </a:rPr>
              <a:t>Patient</a:t>
            </a:r>
            <a:r>
              <a:rPr lang="it-IT" sz="1400" b="1" dirty="0">
                <a:solidFill>
                  <a:sysClr val="windowText" lastClr="000000"/>
                </a:solidFill>
              </a:rPr>
              <a:t> </a:t>
            </a:r>
            <a:r>
              <a:rPr lang="it-IT" sz="1400" b="1" dirty="0" err="1">
                <a:solidFill>
                  <a:sysClr val="windowText" lastClr="000000"/>
                </a:solidFill>
              </a:rPr>
              <a:t>suitable</a:t>
            </a:r>
            <a:r>
              <a:rPr lang="it-IT" sz="1400" b="1" dirty="0">
                <a:solidFill>
                  <a:sysClr val="windowText" lastClr="000000"/>
                </a:solidFill>
              </a:rPr>
              <a:t> for</a:t>
            </a:r>
          </a:p>
          <a:p>
            <a:r>
              <a:rPr lang="it-IT" sz="1400" b="1" dirty="0" err="1">
                <a:solidFill>
                  <a:sysClr val="windowText" lastClr="000000"/>
                </a:solidFill>
              </a:rPr>
              <a:t>upfront</a:t>
            </a:r>
            <a:r>
              <a:rPr lang="it-IT" sz="1400" b="1" dirty="0">
                <a:solidFill>
                  <a:sysClr val="windowText" lastClr="000000"/>
                </a:solidFill>
              </a:rPr>
              <a:t> curative </a:t>
            </a:r>
            <a:r>
              <a:rPr lang="it-IT" sz="1400" b="1" dirty="0" err="1">
                <a:solidFill>
                  <a:sysClr val="windowText" lastClr="000000"/>
                </a:solidFill>
              </a:rPr>
              <a:t>intent</a:t>
            </a:r>
            <a:r>
              <a:rPr lang="it-IT" sz="1400" b="1" dirty="0">
                <a:solidFill>
                  <a:sysClr val="windowText" lastClr="000000"/>
                </a:solidFill>
              </a:rPr>
              <a:t> therapy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6AE4CE1-B6CB-E56C-6C0D-3AE19A100889}"/>
              </a:ext>
            </a:extLst>
          </p:cNvPr>
          <p:cNvSpPr txBox="1"/>
          <p:nvPr/>
        </p:nvSpPr>
        <p:spPr>
          <a:xfrm>
            <a:off x="4317675" y="399433"/>
            <a:ext cx="44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Neoadjuvant</a:t>
            </a:r>
            <a:r>
              <a:rPr lang="it-IT" sz="2400" b="1" dirty="0"/>
              <a:t> </a:t>
            </a:r>
            <a:r>
              <a:rPr lang="it-IT" sz="2400" b="1" dirty="0" err="1"/>
              <a:t>intent</a:t>
            </a:r>
            <a:r>
              <a:rPr lang="it-IT" sz="2400" b="1" dirty="0"/>
              <a:t> therapy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BCA0966-3595-969D-892A-DD1A77338EBF}"/>
              </a:ext>
            </a:extLst>
          </p:cNvPr>
          <p:cNvSpPr txBox="1"/>
          <p:nvPr/>
        </p:nvSpPr>
        <p:spPr>
          <a:xfrm>
            <a:off x="46119" y="6578272"/>
            <a:ext cx="3419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Vitale A, …. Cillo U. </a:t>
            </a:r>
            <a:r>
              <a:rPr lang="it-IT" b="1" dirty="0" err="1"/>
              <a:t>Liver</a:t>
            </a:r>
            <a:r>
              <a:rPr lang="it-IT" b="1" dirty="0"/>
              <a:t> Cancer 2025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C01678F-635D-6C1F-DC78-B99EFD8D7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34" y="718869"/>
            <a:ext cx="5487635" cy="1675689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09683B95-181B-513E-45E8-5D9F096C7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35" y="2775765"/>
            <a:ext cx="5688074" cy="3062809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7AA1428-7629-DC93-1142-31694312B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083" y="2383306"/>
            <a:ext cx="4932816" cy="449848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5A47FAB-52DE-AF21-F1EA-62AA2890C4E7}"/>
              </a:ext>
            </a:extLst>
          </p:cNvPr>
          <p:cNvSpPr txBox="1"/>
          <p:nvPr/>
        </p:nvSpPr>
        <p:spPr>
          <a:xfrm>
            <a:off x="3601486" y="10562"/>
            <a:ext cx="65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Converse </a:t>
            </a:r>
            <a:r>
              <a:rPr lang="it-IT" sz="2800" b="1" dirty="0" err="1">
                <a:solidFill>
                  <a:srgbClr val="C00000"/>
                </a:solidFill>
              </a:rPr>
              <a:t>Therapeutic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Hierarchy</a:t>
            </a:r>
            <a:endParaRPr lang="it-IT" sz="2800" b="1" dirty="0">
              <a:solidFill>
                <a:srgbClr val="C00000"/>
              </a:solidFill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98B0CB92-5526-1AFB-FADF-F99E3F61D8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83" y="790919"/>
            <a:ext cx="3987312" cy="50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1CF8E50-E3C4-10D1-BFBC-A865096DEB1E}"/>
              </a:ext>
            </a:extLst>
          </p:cNvPr>
          <p:cNvSpPr txBox="1"/>
          <p:nvPr/>
        </p:nvSpPr>
        <p:spPr>
          <a:xfrm>
            <a:off x="4065535" y="133712"/>
            <a:ext cx="3625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Einstein’s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relativity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97C6470D-C1BE-5150-0DDA-992BA433C83F}"/>
              </a:ext>
            </a:extLst>
          </p:cNvPr>
          <p:cNvSpPr/>
          <p:nvPr/>
        </p:nvSpPr>
        <p:spPr>
          <a:xfrm>
            <a:off x="5842892" y="1375977"/>
            <a:ext cx="424935" cy="434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DB6FDDA2-FF05-454D-C27A-56E2E907EFD4}"/>
              </a:ext>
            </a:extLst>
          </p:cNvPr>
          <p:cNvSpPr/>
          <p:nvPr/>
        </p:nvSpPr>
        <p:spPr>
          <a:xfrm>
            <a:off x="107815" y="1529804"/>
            <a:ext cx="424935" cy="434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444AAE23-7F29-A0F6-F407-4C62CAC46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" y="866625"/>
            <a:ext cx="9235440" cy="585766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CE2624-BCB8-830F-7DE9-75D2A65EC61B}"/>
              </a:ext>
            </a:extLst>
          </p:cNvPr>
          <p:cNvSpPr txBox="1"/>
          <p:nvPr/>
        </p:nvSpPr>
        <p:spPr>
          <a:xfrm>
            <a:off x="3974084" y="704619"/>
            <a:ext cx="4162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Converse </a:t>
            </a:r>
            <a:r>
              <a:rPr lang="it-IT" sz="2400" b="1" dirty="0" err="1">
                <a:solidFill>
                  <a:srgbClr val="C00000"/>
                </a:solidFill>
              </a:rPr>
              <a:t>therapeutic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hierarchy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5C3FC4C-B8E7-1A1F-5BCE-F460D30BAEE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9272" y="6573666"/>
            <a:ext cx="12192000" cy="28786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338667" tIns="0" rIns="169333" bIns="84667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alt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pitchFamily="2" charset="0"/>
                <a:sym typeface="Wingdings"/>
              </a:rPr>
              <a:t>Vitale A, et al. Liver Cancer 2025. doi:10.1159/000546360</a:t>
            </a:r>
          </a:p>
        </p:txBody>
      </p:sp>
    </p:spTree>
    <p:extLst>
      <p:ext uri="{BB962C8B-B14F-4D97-AF65-F5344CB8AC3E}">
        <p14:creationId xmlns:p14="http://schemas.microsoft.com/office/powerpoint/2010/main" val="1459817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93E557-77D6-49E7-AC75-6D270604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29" y="528552"/>
            <a:ext cx="5382613" cy="639762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HCC 1998: hic </a:t>
            </a:r>
            <a:r>
              <a:rPr lang="it-IT" sz="3600" b="1" dirty="0" err="1">
                <a:solidFill>
                  <a:srgbClr val="C00000"/>
                </a:solidFill>
              </a:rPr>
              <a:t>sunt</a:t>
            </a:r>
            <a:r>
              <a:rPr lang="it-IT" sz="3600" b="1" dirty="0">
                <a:solidFill>
                  <a:srgbClr val="C00000"/>
                </a:solidFill>
              </a:rPr>
              <a:t> </a:t>
            </a:r>
            <a:r>
              <a:rPr lang="it-IT" sz="3600" b="1" dirty="0" err="1">
                <a:solidFill>
                  <a:srgbClr val="C00000"/>
                </a:solidFill>
              </a:rPr>
              <a:t>leones</a:t>
            </a:r>
            <a:r>
              <a:rPr lang="it-IT" sz="3600" b="1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C14A7E-E74F-4926-9ECB-21A465371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30" y="1082623"/>
            <a:ext cx="5382613" cy="3859232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1443D755-38E7-4AAC-93A8-FD4BAFD5DFE3}"/>
              </a:ext>
            </a:extLst>
          </p:cNvPr>
          <p:cNvSpPr/>
          <p:nvPr/>
        </p:nvSpPr>
        <p:spPr>
          <a:xfrm>
            <a:off x="233325" y="4188845"/>
            <a:ext cx="3364301" cy="7389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66C6BF2-9365-4546-A7AE-B1280EB80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0" y="4188845"/>
            <a:ext cx="958514" cy="695862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0C2359B0-4CDA-9B0C-CDFF-73C4DAD7658B}"/>
              </a:ext>
            </a:extLst>
          </p:cNvPr>
          <p:cNvSpPr txBox="1">
            <a:spLocks/>
          </p:cNvSpPr>
          <p:nvPr/>
        </p:nvSpPr>
        <p:spPr>
          <a:xfrm>
            <a:off x="7936291" y="848433"/>
            <a:ext cx="1934902" cy="6397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400" i="0" kern="1200">
                <a:solidFill>
                  <a:srgbClr val="3C5CA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b="1" dirty="0">
                <a:solidFill>
                  <a:srgbClr val="C00000"/>
                </a:solidFill>
                <a:latin typeface="+mn-lt"/>
              </a:rPr>
              <a:t>BCLC 1999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13FB2A-D9ED-1BBA-249E-567A38C03684}"/>
              </a:ext>
            </a:extLst>
          </p:cNvPr>
          <p:cNvSpPr txBox="1"/>
          <p:nvPr/>
        </p:nvSpPr>
        <p:spPr>
          <a:xfrm>
            <a:off x="2973214" y="34926"/>
            <a:ext cx="5738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pre-Ptolemaic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era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E6F88F-622F-A6C3-6A82-C70557D1E123}"/>
              </a:ext>
            </a:extLst>
          </p:cNvPr>
          <p:cNvSpPr txBox="1"/>
          <p:nvPr/>
        </p:nvSpPr>
        <p:spPr>
          <a:xfrm>
            <a:off x="104063" y="5090365"/>
            <a:ext cx="57383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>
                <a:effectLst/>
                <a:latin typeface="Helvetica" pitchFamily="2" charset="0"/>
              </a:rPr>
              <a:t>In the late 1990s, no </a:t>
            </a:r>
            <a:r>
              <a:rPr lang="it-IT" sz="1600" i="1" dirty="0" err="1">
                <a:effectLst/>
                <a:latin typeface="Helvetica" pitchFamily="2" charset="0"/>
              </a:rPr>
              <a:t>evidence</a:t>
            </a:r>
            <a:r>
              <a:rPr lang="it-IT" sz="1600" i="1" dirty="0">
                <a:effectLst/>
                <a:latin typeface="Helvetica" pitchFamily="2" charset="0"/>
              </a:rPr>
              <a:t> </a:t>
            </a:r>
            <a:r>
              <a:rPr lang="it-IT" sz="1600" i="1" dirty="0" err="1">
                <a:effectLst/>
                <a:latin typeface="Helvetica" pitchFamily="2" charset="0"/>
              </a:rPr>
              <a:t>existed</a:t>
            </a:r>
            <a:r>
              <a:rPr lang="it-IT" sz="1600" i="1" dirty="0">
                <a:effectLst/>
                <a:latin typeface="Helvetica" pitchFamily="2" charset="0"/>
              </a:rPr>
              <a:t> </a:t>
            </a:r>
            <a:r>
              <a:rPr lang="it-IT" sz="1600" i="1" dirty="0" err="1">
                <a:effectLst/>
                <a:latin typeface="Helvetica" pitchFamily="2" charset="0"/>
              </a:rPr>
              <a:t>supporting</a:t>
            </a:r>
            <a:r>
              <a:rPr lang="it-IT" sz="1600" i="1" dirty="0">
                <a:effectLst/>
                <a:latin typeface="Helvetica" pitchFamily="2" charset="0"/>
              </a:rPr>
              <a:t> </a:t>
            </a:r>
            <a:r>
              <a:rPr lang="it-IT" sz="1600" i="1" dirty="0" err="1">
                <a:effectLst/>
                <a:latin typeface="Helvetica" pitchFamily="2" charset="0"/>
              </a:rPr>
              <a:t>transarterial</a:t>
            </a:r>
            <a:r>
              <a:rPr lang="it-IT" sz="1600" dirty="0">
                <a:latin typeface="Helvetica" pitchFamily="2" charset="0"/>
              </a:rPr>
              <a:t> </a:t>
            </a:r>
            <a:r>
              <a:rPr lang="it-IT" sz="1600" i="1" dirty="0">
                <a:effectLst/>
                <a:latin typeface="Helvetica" pitchFamily="2" charset="0"/>
              </a:rPr>
              <a:t>or </a:t>
            </a:r>
            <a:r>
              <a:rPr lang="it-IT" sz="1600" i="1" dirty="0" err="1">
                <a:effectLst/>
                <a:latin typeface="Helvetica" pitchFamily="2" charset="0"/>
              </a:rPr>
              <a:t>systemic</a:t>
            </a:r>
            <a:r>
              <a:rPr lang="it-IT" sz="1600" i="1" dirty="0">
                <a:effectLst/>
                <a:latin typeface="Helvetica" pitchFamily="2" charset="0"/>
              </a:rPr>
              <a:t> therapies </a:t>
            </a:r>
            <a:r>
              <a:rPr lang="it-IT" sz="1600" i="1" dirty="0" err="1">
                <a:effectLst/>
                <a:latin typeface="Helvetica" pitchFamily="2" charset="0"/>
              </a:rPr>
              <a:t>as</a:t>
            </a:r>
            <a:r>
              <a:rPr lang="it-IT" sz="1600" i="1" dirty="0">
                <a:effectLst/>
                <a:latin typeface="Helvetica" pitchFamily="2" charset="0"/>
              </a:rPr>
              <a:t> treatments for </a:t>
            </a:r>
            <a:r>
              <a:rPr lang="it-IT" sz="1600" i="1" dirty="0" err="1">
                <a:effectLst/>
                <a:latin typeface="Helvetica" pitchFamily="2" charset="0"/>
              </a:rPr>
              <a:t>patients</a:t>
            </a:r>
            <a:r>
              <a:rPr lang="it-IT" sz="1600" i="1" dirty="0">
                <a:effectLst/>
                <a:latin typeface="Helvetica" pitchFamily="2" charset="0"/>
              </a:rPr>
              <a:t> with</a:t>
            </a:r>
            <a:r>
              <a:rPr lang="it-IT" sz="1600" dirty="0">
                <a:latin typeface="Helvetica" pitchFamily="2" charset="0"/>
              </a:rPr>
              <a:t> </a:t>
            </a:r>
            <a:r>
              <a:rPr lang="it-IT" sz="1600" i="1" dirty="0">
                <a:effectLst/>
                <a:latin typeface="Helvetica" pitchFamily="2" charset="0"/>
              </a:rPr>
              <a:t>HCC, and </a:t>
            </a:r>
            <a:r>
              <a:rPr lang="it-IT" sz="1600" i="1" dirty="0" err="1">
                <a:effectLst/>
                <a:latin typeface="Helvetica" pitchFamily="2" charset="0"/>
              </a:rPr>
              <a:t>only</a:t>
            </a:r>
            <a:r>
              <a:rPr lang="it-IT" sz="1600" i="1" dirty="0">
                <a:effectLst/>
                <a:latin typeface="Helvetica" pitchFamily="2" charset="0"/>
              </a:rPr>
              <a:t> </a:t>
            </a:r>
            <a:r>
              <a:rPr lang="it-IT" sz="1600" i="1" dirty="0" err="1">
                <a:effectLst/>
                <a:latin typeface="Helvetica" pitchFamily="2" charset="0"/>
              </a:rPr>
              <a:t>three</a:t>
            </a:r>
            <a:r>
              <a:rPr lang="it-IT" sz="1600" i="1" dirty="0">
                <a:effectLst/>
                <a:latin typeface="Helvetica" pitchFamily="2" charset="0"/>
              </a:rPr>
              <a:t> </a:t>
            </a:r>
            <a:r>
              <a:rPr lang="it-IT" sz="1600" i="1" dirty="0" err="1">
                <a:effectLst/>
                <a:latin typeface="Helvetica" pitchFamily="2" charset="0"/>
              </a:rPr>
              <a:t>therapeutic</a:t>
            </a:r>
            <a:r>
              <a:rPr lang="it-IT" sz="1600" i="1" dirty="0">
                <a:effectLst/>
                <a:latin typeface="Helvetica" pitchFamily="2" charset="0"/>
              </a:rPr>
              <a:t> options </a:t>
            </a:r>
            <a:r>
              <a:rPr lang="it-IT" sz="1600" i="1" dirty="0" err="1">
                <a:effectLst/>
                <a:latin typeface="Helvetica" pitchFamily="2" charset="0"/>
              </a:rPr>
              <a:t>were</a:t>
            </a:r>
            <a:r>
              <a:rPr lang="it-IT" sz="1600" i="1" dirty="0">
                <a:effectLst/>
                <a:latin typeface="Helvetica" pitchFamily="2" charset="0"/>
              </a:rPr>
              <a:t> </a:t>
            </a:r>
            <a:r>
              <a:rPr lang="it-IT" sz="1600" i="1" dirty="0" err="1">
                <a:effectLst/>
                <a:latin typeface="Helvetica" pitchFamily="2" charset="0"/>
              </a:rPr>
              <a:t>known</a:t>
            </a:r>
            <a:r>
              <a:rPr lang="it-IT" sz="1600" i="1" dirty="0">
                <a:effectLst/>
                <a:latin typeface="Helvetica" pitchFamily="2" charset="0"/>
              </a:rPr>
              <a:t> to </a:t>
            </a:r>
            <a:r>
              <a:rPr lang="it-IT" sz="1600" i="1" dirty="0" err="1">
                <a:effectLst/>
                <a:latin typeface="Helvetica" pitchFamily="2" charset="0"/>
              </a:rPr>
              <a:t>confer</a:t>
            </a:r>
            <a:r>
              <a:rPr lang="it-IT" sz="1600" dirty="0">
                <a:latin typeface="Helvetica" pitchFamily="2" charset="0"/>
              </a:rPr>
              <a:t> </a:t>
            </a:r>
            <a:r>
              <a:rPr lang="it-IT" sz="1600" i="1" dirty="0">
                <a:effectLst/>
                <a:latin typeface="Helvetica" pitchFamily="2" charset="0"/>
              </a:rPr>
              <a:t>survival benefit: </a:t>
            </a:r>
            <a:r>
              <a:rPr lang="it-IT" sz="1600" i="1" dirty="0" err="1">
                <a:effectLst/>
                <a:latin typeface="Helvetica" pitchFamily="2" charset="0"/>
              </a:rPr>
              <a:t>liver</a:t>
            </a:r>
            <a:r>
              <a:rPr lang="it-IT" sz="1600" i="1" dirty="0">
                <a:effectLst/>
                <a:latin typeface="Helvetica" pitchFamily="2" charset="0"/>
              </a:rPr>
              <a:t> </a:t>
            </a:r>
            <a:r>
              <a:rPr lang="it-IT" sz="1600" i="1" dirty="0" err="1">
                <a:effectLst/>
                <a:latin typeface="Helvetica" pitchFamily="2" charset="0"/>
              </a:rPr>
              <a:t>transplantation</a:t>
            </a:r>
            <a:r>
              <a:rPr lang="it-IT" sz="1600" i="1" dirty="0">
                <a:effectLst/>
                <a:latin typeface="Helvetica" pitchFamily="2" charset="0"/>
              </a:rPr>
              <a:t>, </a:t>
            </a:r>
            <a:r>
              <a:rPr lang="it-IT" sz="1600" i="1" dirty="0" err="1">
                <a:effectLst/>
                <a:latin typeface="Helvetica" pitchFamily="2" charset="0"/>
              </a:rPr>
              <a:t>hepatic</a:t>
            </a:r>
            <a:r>
              <a:rPr lang="it-IT" sz="1600" i="1" dirty="0">
                <a:effectLst/>
                <a:latin typeface="Helvetica" pitchFamily="2" charset="0"/>
              </a:rPr>
              <a:t> </a:t>
            </a:r>
            <a:r>
              <a:rPr lang="it-IT" sz="1600" i="1" dirty="0" err="1">
                <a:effectLst/>
                <a:latin typeface="Helvetica" pitchFamily="2" charset="0"/>
              </a:rPr>
              <a:t>resection</a:t>
            </a:r>
            <a:r>
              <a:rPr lang="it-IT" sz="1600" i="1" dirty="0">
                <a:effectLst/>
                <a:latin typeface="Helvetica" pitchFamily="2" charset="0"/>
              </a:rPr>
              <a:t>, and</a:t>
            </a:r>
            <a:r>
              <a:rPr lang="it-IT" sz="1600" dirty="0">
                <a:latin typeface="Helvetica" pitchFamily="2" charset="0"/>
              </a:rPr>
              <a:t> </a:t>
            </a:r>
            <a:r>
              <a:rPr lang="it-IT" sz="1600" i="1" dirty="0" err="1">
                <a:effectLst/>
                <a:latin typeface="Helvetica" pitchFamily="2" charset="0"/>
              </a:rPr>
              <a:t>percutaneous</a:t>
            </a:r>
            <a:r>
              <a:rPr lang="it-IT" sz="1600" i="1" dirty="0">
                <a:effectLst/>
                <a:latin typeface="Helvetica" pitchFamily="2" charset="0"/>
              </a:rPr>
              <a:t> </a:t>
            </a:r>
            <a:r>
              <a:rPr lang="it-IT" sz="1600" i="1" dirty="0" err="1">
                <a:effectLst/>
                <a:latin typeface="Helvetica" pitchFamily="2" charset="0"/>
              </a:rPr>
              <a:t>ethanol</a:t>
            </a:r>
            <a:r>
              <a:rPr lang="it-IT" sz="1600" i="1" dirty="0">
                <a:effectLst/>
                <a:latin typeface="Helvetica" pitchFamily="2" charset="0"/>
              </a:rPr>
              <a:t> injection</a:t>
            </a:r>
            <a:endParaRPr lang="it-IT" sz="1600" dirty="0">
              <a:effectLst/>
              <a:latin typeface="Helvetica" pitchFamily="2" charset="0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2C95C160-0DD5-AD85-329C-549CF56AEC00}"/>
              </a:ext>
            </a:extLst>
          </p:cNvPr>
          <p:cNvSpPr/>
          <p:nvPr/>
        </p:nvSpPr>
        <p:spPr>
          <a:xfrm>
            <a:off x="-212992" y="6541113"/>
            <a:ext cx="4256934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8" tIns="44999" rIns="89998" bIns="44999"/>
          <a:lstStyle/>
          <a:p>
            <a:pPr algn="r">
              <a:lnSpc>
                <a:spcPct val="100000"/>
              </a:lnSpc>
            </a:pPr>
            <a:r>
              <a:rPr lang="it-IT" sz="1400" spc="-1" dirty="0">
                <a:solidFill>
                  <a:srgbClr val="000000"/>
                </a:solidFill>
                <a:latin typeface="arial"/>
              </a:rPr>
              <a:t>Trevisani </a:t>
            </a:r>
            <a:r>
              <a:rPr lang="it-IT" sz="1400" spc="-1" dirty="0" err="1">
                <a:solidFill>
                  <a:srgbClr val="000000"/>
                </a:solidFill>
                <a:latin typeface="arial"/>
              </a:rPr>
              <a:t>F</a:t>
            </a:r>
            <a:r>
              <a:rPr lang="it-IT" sz="1400" spc="-1" dirty="0">
                <a:solidFill>
                  <a:srgbClr val="000000"/>
                </a:solidFill>
                <a:latin typeface="arial"/>
              </a:rPr>
              <a:t>, Vitale A …  Cillo U. </a:t>
            </a:r>
            <a:r>
              <a:rPr lang="it-IT" sz="1400" spc="-1" dirty="0" err="1">
                <a:solidFill>
                  <a:srgbClr val="000000"/>
                </a:solidFill>
                <a:latin typeface="arial"/>
              </a:rPr>
              <a:t>J</a:t>
            </a:r>
            <a:r>
              <a:rPr lang="it-IT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spc="-1" dirty="0" err="1">
                <a:solidFill>
                  <a:srgbClr val="000000"/>
                </a:solidFill>
                <a:latin typeface="arial"/>
              </a:rPr>
              <a:t>Hepatol</a:t>
            </a:r>
            <a:r>
              <a:rPr lang="it-IT" sz="1400" spc="-1" dirty="0">
                <a:solidFill>
                  <a:srgbClr val="000000"/>
                </a:solidFill>
                <a:latin typeface="arial"/>
              </a:rPr>
              <a:t> 2024</a:t>
            </a:r>
            <a:endParaRPr lang="it-IT" sz="1400" spc="-1" dirty="0">
              <a:latin typeface="Arial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467D648-8CB8-992B-4214-3C9CF2870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275" y="1188365"/>
            <a:ext cx="6164934" cy="25518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1256246-005A-6E83-DFD6-8CDA6DFA9C5B}"/>
              </a:ext>
            </a:extLst>
          </p:cNvPr>
          <p:cNvSpPr txBox="1"/>
          <p:nvPr/>
        </p:nvSpPr>
        <p:spPr>
          <a:xfrm>
            <a:off x="6335782" y="4216555"/>
            <a:ext cx="5382611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b="1" dirty="0" err="1">
                <a:effectLst/>
                <a:latin typeface="AdvPS6F00"/>
              </a:rPr>
              <a:t>There</a:t>
            </a:r>
            <a:r>
              <a:rPr lang="it-IT" sz="2000" b="1" dirty="0">
                <a:effectLst/>
                <a:latin typeface="AdvPS6F00"/>
              </a:rPr>
              <a:t> are </a:t>
            </a:r>
            <a:r>
              <a:rPr lang="it-IT" sz="2000" b="1" dirty="0" err="1">
                <a:effectLst/>
                <a:latin typeface="AdvPS6F00"/>
              </a:rPr>
              <a:t>four</a:t>
            </a:r>
            <a:r>
              <a:rPr lang="it-IT" sz="2000" b="1" dirty="0">
                <a:effectLst/>
                <a:latin typeface="AdvPS6F00"/>
              </a:rPr>
              <a:t> </a:t>
            </a:r>
            <a:r>
              <a:rPr lang="it-IT" sz="2000" b="1" dirty="0" err="1">
                <a:effectLst/>
                <a:latin typeface="AdvPS6F00"/>
              </a:rPr>
              <a:t>main</a:t>
            </a:r>
            <a:r>
              <a:rPr lang="it-IT" sz="2000" b="1" dirty="0">
                <a:effectLst/>
                <a:latin typeface="AdvPS6F00"/>
              </a:rPr>
              <a:t> </a:t>
            </a:r>
            <a:r>
              <a:rPr lang="it-IT" sz="2000" b="1" dirty="0" err="1">
                <a:effectLst/>
                <a:latin typeface="AdvPS6F00"/>
              </a:rPr>
              <a:t>factors</a:t>
            </a:r>
            <a:r>
              <a:rPr lang="it-IT" sz="2000" b="1" dirty="0">
                <a:effectLst/>
                <a:latin typeface="AdvPS6F00"/>
              </a:rPr>
              <a:t> </a:t>
            </a:r>
            <a:r>
              <a:rPr lang="it-IT" sz="2000" b="1" dirty="0" err="1">
                <a:effectLst/>
                <a:latin typeface="AdvPS6F00"/>
              </a:rPr>
              <a:t>affecting</a:t>
            </a:r>
            <a:r>
              <a:rPr lang="it-IT" sz="2000" b="1" dirty="0">
                <a:effectLst/>
                <a:latin typeface="AdvPS6F00"/>
              </a:rPr>
              <a:t> </a:t>
            </a:r>
            <a:r>
              <a:rPr lang="it-IT" sz="2000" b="1" dirty="0" err="1">
                <a:effectLst/>
                <a:latin typeface="AdvPS6F00"/>
              </a:rPr>
              <a:t>prognosis</a:t>
            </a:r>
            <a:r>
              <a:rPr lang="it-IT" sz="2000" b="1" dirty="0">
                <a:effectLst/>
                <a:latin typeface="AdvPS6F00"/>
              </a:rPr>
              <a:t>:</a:t>
            </a:r>
          </a:p>
          <a:p>
            <a:endParaRPr lang="it-IT" sz="2000" b="1" dirty="0">
              <a:effectLst/>
              <a:latin typeface="AdvPS6F00"/>
            </a:endParaRPr>
          </a:p>
          <a:p>
            <a:pPr marL="342900" indent="-342900">
              <a:buAutoNum type="alphaLcParenBoth"/>
            </a:pPr>
            <a:r>
              <a:rPr lang="it-IT" sz="2000" b="1" dirty="0">
                <a:effectLst/>
                <a:latin typeface="AdvPS6F00"/>
              </a:rPr>
              <a:t>the stage … of the </a:t>
            </a:r>
            <a:r>
              <a:rPr lang="it-IT" sz="2000" b="1" dirty="0" err="1">
                <a:effectLst/>
                <a:latin typeface="AdvPS6F00"/>
              </a:rPr>
              <a:t>tumor</a:t>
            </a:r>
            <a:r>
              <a:rPr lang="it-IT" sz="2000" b="1" dirty="0">
                <a:effectLst/>
                <a:latin typeface="AdvPS6F00"/>
              </a:rPr>
              <a:t>;</a:t>
            </a:r>
          </a:p>
          <a:p>
            <a:pPr marL="342900" indent="-342900">
              <a:buAutoNum type="alphaLcParenBoth"/>
            </a:pPr>
            <a:r>
              <a:rPr lang="it-IT" sz="2000" b="1" dirty="0">
                <a:effectLst/>
                <a:latin typeface="AdvPS6F00"/>
              </a:rPr>
              <a:t>the general health of the </a:t>
            </a:r>
            <a:r>
              <a:rPr lang="it-IT" sz="2000" b="1" dirty="0" err="1">
                <a:effectLst/>
                <a:latin typeface="AdvPS6F00"/>
              </a:rPr>
              <a:t>patient</a:t>
            </a:r>
            <a:r>
              <a:rPr lang="it-IT" sz="2000" b="1" dirty="0">
                <a:effectLst/>
                <a:latin typeface="AdvPS6F00"/>
              </a:rPr>
              <a:t>;</a:t>
            </a:r>
          </a:p>
          <a:p>
            <a:pPr marL="342900" indent="-342900">
              <a:buAutoNum type="alphaLcParenBoth"/>
            </a:pPr>
            <a:r>
              <a:rPr lang="it-IT" sz="2000" b="1" dirty="0">
                <a:effectLst/>
                <a:latin typeface="AdvPS6F00"/>
              </a:rPr>
              <a:t>the </a:t>
            </a:r>
            <a:r>
              <a:rPr lang="it-IT" sz="2000" b="1" dirty="0" err="1">
                <a:effectLst/>
                <a:latin typeface="AdvPS6F00"/>
              </a:rPr>
              <a:t>liver</a:t>
            </a:r>
            <a:r>
              <a:rPr lang="it-IT" sz="2000" b="1" dirty="0">
                <a:effectLst/>
                <a:latin typeface="AdvPS6F00"/>
              </a:rPr>
              <a:t> </a:t>
            </a:r>
            <a:r>
              <a:rPr lang="it-IT" sz="2000" b="1" dirty="0" err="1">
                <a:effectLst/>
                <a:latin typeface="AdvPS6F00"/>
              </a:rPr>
              <a:t>function</a:t>
            </a:r>
            <a:r>
              <a:rPr lang="it-IT" sz="2000" b="1" dirty="0">
                <a:effectLst/>
                <a:latin typeface="AdvPS6F00"/>
              </a:rPr>
              <a:t> of the </a:t>
            </a:r>
            <a:r>
              <a:rPr lang="it-IT" sz="2000" b="1" dirty="0" err="1">
                <a:effectLst/>
                <a:latin typeface="AdvPS6F00"/>
              </a:rPr>
              <a:t>patient</a:t>
            </a:r>
            <a:r>
              <a:rPr lang="it-IT" sz="2000" b="1" dirty="0">
                <a:effectLst/>
                <a:latin typeface="AdvPS6F00"/>
              </a:rPr>
              <a:t>; </a:t>
            </a:r>
            <a:endParaRPr lang="it-IT" sz="2000" b="1" dirty="0">
              <a:latin typeface="AdvPS6F00"/>
            </a:endParaRPr>
          </a:p>
          <a:p>
            <a:pPr marL="342900" indent="-342900">
              <a:buAutoNum type="alphaLcParenBoth"/>
            </a:pPr>
            <a:r>
              <a:rPr lang="it-IT" sz="2000" b="1" dirty="0">
                <a:effectLst/>
                <a:latin typeface="AdvPS6F00"/>
              </a:rPr>
              <a:t>the </a:t>
            </a:r>
            <a:r>
              <a:rPr lang="it-IT" sz="2000" b="1" dirty="0" err="1">
                <a:effectLst/>
                <a:latin typeface="AdvPS6F00"/>
              </a:rPr>
              <a:t>specific</a:t>
            </a:r>
            <a:r>
              <a:rPr lang="it-IT" sz="2000" b="1" dirty="0">
                <a:effectLst/>
                <a:latin typeface="AdvPS6F00"/>
              </a:rPr>
              <a:t> </a:t>
            </a:r>
            <a:r>
              <a:rPr lang="it-IT" sz="2000" b="1" dirty="0" err="1">
                <a:effectLst/>
                <a:latin typeface="AdvPS6F00"/>
              </a:rPr>
              <a:t>intervention</a:t>
            </a:r>
            <a:r>
              <a:rPr lang="it-IT" sz="2000" b="1" dirty="0">
                <a:effectLst/>
                <a:latin typeface="AdvPS6F00"/>
              </a:rPr>
              <a:t>.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87830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C08D939-45AE-D34A-8BE3-9A9B0B288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88" y="1849225"/>
            <a:ext cx="8538411" cy="48808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4B3EFD4-616A-FB9F-EDF1-A6F954036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364"/>
            <a:ext cx="4736432" cy="135112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D9C5B32-F86B-A171-8E07-99A261E9E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874" y="1833183"/>
            <a:ext cx="9049360" cy="50087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7B3156-B1AE-9C73-EC51-47AEC9D11236}"/>
              </a:ext>
            </a:extLst>
          </p:cNvPr>
          <p:cNvSpPr txBox="1"/>
          <p:nvPr/>
        </p:nvSpPr>
        <p:spPr>
          <a:xfrm>
            <a:off x="3601486" y="10562"/>
            <a:ext cx="650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Converse </a:t>
            </a:r>
            <a:r>
              <a:rPr lang="it-IT" sz="2800" b="1" dirty="0" err="1">
                <a:solidFill>
                  <a:srgbClr val="C00000"/>
                </a:solidFill>
              </a:rPr>
              <a:t>Therapeutic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Hierarchy</a:t>
            </a:r>
            <a:endParaRPr lang="it-IT" sz="2800" b="1" dirty="0">
              <a:solidFill>
                <a:srgbClr val="C0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20D063-92ED-2A66-A759-698892C7F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568" y="1996218"/>
            <a:ext cx="9239665" cy="48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3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DB94D-C243-F12D-F024-57531F00D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D047D6-43EA-FFBF-8DD7-12065ACCF9E9}"/>
              </a:ext>
            </a:extLst>
          </p:cNvPr>
          <p:cNvSpPr txBox="1"/>
          <p:nvPr/>
        </p:nvSpPr>
        <p:spPr>
          <a:xfrm>
            <a:off x="3917060" y="4691503"/>
            <a:ext cx="4575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Einstein’s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relativity</a:t>
            </a:r>
            <a:endParaRPr lang="it-IT" sz="3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CE928E-D4F7-385A-8531-8AD2F3CD619B}"/>
              </a:ext>
            </a:extLst>
          </p:cNvPr>
          <p:cNvSpPr txBox="1"/>
          <p:nvPr/>
        </p:nvSpPr>
        <p:spPr>
          <a:xfrm>
            <a:off x="3884164" y="3692239"/>
            <a:ext cx="7605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Copernican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Newton’s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evolutions</a:t>
            </a:r>
            <a:endParaRPr lang="it-IT" sz="3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85B0A34-2A36-5BAD-EF50-A61024EF2743}"/>
              </a:ext>
            </a:extLst>
          </p:cNvPr>
          <p:cNvSpPr txBox="1"/>
          <p:nvPr/>
        </p:nvSpPr>
        <p:spPr>
          <a:xfrm>
            <a:off x="3917060" y="2711224"/>
            <a:ext cx="4468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272D6E-C105-18C7-50E3-029A6157AA70}"/>
              </a:ext>
            </a:extLst>
          </p:cNvPr>
          <p:cNvSpPr txBox="1"/>
          <p:nvPr/>
        </p:nvSpPr>
        <p:spPr>
          <a:xfrm>
            <a:off x="3902562" y="1767380"/>
            <a:ext cx="6987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E80A54-E2C8-93FF-249A-E551E53EB1C9}"/>
              </a:ext>
            </a:extLst>
          </p:cNvPr>
          <p:cNvSpPr txBox="1"/>
          <p:nvPr/>
        </p:nvSpPr>
        <p:spPr>
          <a:xfrm>
            <a:off x="3884164" y="5640963"/>
            <a:ext cx="5598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Heisenberg’s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  <a:endParaRPr lang="it-IT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Viso umano, ritratto, uomo, Fronte&#10;&#10;Il contenuto generato dall'IA potrebbe non essere corretto.">
            <a:extLst>
              <a:ext uri="{FF2B5EF4-FFF2-40B4-BE49-F238E27FC236}">
                <a16:creationId xmlns:a16="http://schemas.microsoft.com/office/drawing/2014/main" id="{9D8C6A42-10CD-3BED-0795-0E9B1268A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46" y="1523999"/>
            <a:ext cx="3150165" cy="470173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4AF950-491D-0F02-31D8-1C5EB48C0F0B}"/>
              </a:ext>
            </a:extLst>
          </p:cNvPr>
          <p:cNvSpPr txBox="1"/>
          <p:nvPr/>
        </p:nvSpPr>
        <p:spPr>
          <a:xfrm>
            <a:off x="359694" y="74428"/>
            <a:ext cx="10820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C00000"/>
                </a:solidFill>
                <a:effectLst/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and Converse </a:t>
            </a:r>
            <a:r>
              <a:rPr lang="it-IT" sz="2800" b="1" dirty="0" err="1">
                <a:solidFill>
                  <a:srgbClr val="C00000"/>
                </a:solidFill>
              </a:rPr>
              <a:t>T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herapeutic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ierarchy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in HCC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77B333-3E3D-4124-E840-213384FD4352}"/>
              </a:ext>
            </a:extLst>
          </p:cNvPr>
          <p:cNvSpPr txBox="1"/>
          <p:nvPr/>
        </p:nvSpPr>
        <p:spPr>
          <a:xfrm>
            <a:off x="8492993" y="2190067"/>
            <a:ext cx="260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Merits</a:t>
            </a:r>
            <a:r>
              <a:rPr lang="it-IT" b="1" dirty="0">
                <a:solidFill>
                  <a:srgbClr val="C00000"/>
                </a:solidFill>
              </a:rPr>
              <a:t> of Stage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A8EB5E-CEE0-B32D-282E-972D306CB7A7}"/>
              </a:ext>
            </a:extLst>
          </p:cNvPr>
          <p:cNvSpPr txBox="1"/>
          <p:nvPr/>
        </p:nvSpPr>
        <p:spPr>
          <a:xfrm>
            <a:off x="8453963" y="2852273"/>
            <a:ext cx="305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Boundaries</a:t>
            </a:r>
            <a:r>
              <a:rPr lang="it-IT" b="1" dirty="0">
                <a:solidFill>
                  <a:srgbClr val="C00000"/>
                </a:solidFill>
              </a:rPr>
              <a:t> of Stage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31D437A-C1F2-EA98-DD5F-D8A53910889A}"/>
              </a:ext>
            </a:extLst>
          </p:cNvPr>
          <p:cNvSpPr txBox="1"/>
          <p:nvPr/>
        </p:nvSpPr>
        <p:spPr>
          <a:xfrm>
            <a:off x="6359085" y="4221352"/>
            <a:ext cx="549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Multiparametric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Therapeutic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r>
              <a:rPr lang="it-IT" b="1" dirty="0">
                <a:solidFill>
                  <a:srgbClr val="C00000"/>
                </a:solidFill>
              </a:rPr>
              <a:t> and </a:t>
            </a:r>
            <a:r>
              <a:rPr lang="it-IT" b="1" dirty="0" err="1">
                <a:solidFill>
                  <a:srgbClr val="C00000"/>
                </a:solidFill>
              </a:rPr>
              <a:t>expert</a:t>
            </a:r>
            <a:r>
              <a:rPr lang="it-IT" b="1" dirty="0">
                <a:solidFill>
                  <a:srgbClr val="C00000"/>
                </a:solidFill>
              </a:rPr>
              <a:t> MDT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FF21401-B0E1-DF8F-7CD5-B586C791C4FC}"/>
              </a:ext>
            </a:extLst>
          </p:cNvPr>
          <p:cNvSpPr txBox="1"/>
          <p:nvPr/>
        </p:nvSpPr>
        <p:spPr>
          <a:xfrm>
            <a:off x="8492993" y="4874846"/>
            <a:ext cx="321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Converse </a:t>
            </a:r>
            <a:r>
              <a:rPr lang="it-IT" b="1" dirty="0" err="1">
                <a:solidFill>
                  <a:srgbClr val="C00000"/>
                </a:solidFill>
              </a:rPr>
              <a:t>Therapeutic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endParaRPr lang="it-IT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35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BEE669A-04F9-49B8-0E55-18FBDB471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203" y="2374385"/>
            <a:ext cx="4649381" cy="39617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9FDB023-B506-C6FE-BD7E-CBBED5BF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595" y="910551"/>
            <a:ext cx="5682405" cy="126807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259627" y="6448478"/>
            <a:ext cx="2937957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867" dirty="0"/>
              <a:t>BMJ 2003;327:1459–61</a:t>
            </a:r>
            <a:endParaRPr lang="it-IT" sz="1867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B2436F-A902-66C1-FAE8-687E1B60F5BD}"/>
              </a:ext>
            </a:extLst>
          </p:cNvPr>
          <p:cNvSpPr txBox="1"/>
          <p:nvPr/>
        </p:nvSpPr>
        <p:spPr>
          <a:xfrm>
            <a:off x="507801" y="4118120"/>
            <a:ext cx="5588199" cy="258532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sz="1800" dirty="0" err="1">
                <a:effectLst/>
                <a:latin typeface="AdvOTf0129623"/>
              </a:rPr>
              <a:t>Their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>
                <a:effectLst/>
                <a:latin typeface="AdvOTf0129623+20"/>
              </a:rPr>
              <a:t>’</a:t>
            </a:r>
            <a:r>
              <a:rPr lang="it-IT" sz="1800" dirty="0" err="1">
                <a:effectLst/>
                <a:latin typeface="AdvOTf0129623"/>
              </a:rPr>
              <a:t>hierarchical</a:t>
            </a:r>
            <a:r>
              <a:rPr lang="it-IT" sz="1800" dirty="0">
                <a:effectLst/>
                <a:latin typeface="AdvOTf0129623"/>
              </a:rPr>
              <a:t> approach</a:t>
            </a:r>
            <a:r>
              <a:rPr lang="it-IT" sz="1800" dirty="0">
                <a:effectLst/>
                <a:latin typeface="AdvOTf0129623+20"/>
              </a:rPr>
              <a:t>’</a:t>
            </a:r>
            <a:r>
              <a:rPr lang="it-IT" sz="800" dirty="0">
                <a:solidFill>
                  <a:srgbClr val="2196D1"/>
                </a:solidFill>
                <a:effectLst/>
                <a:latin typeface="AdvOTf0129623"/>
              </a:rPr>
              <a:t>1 </a:t>
            </a:r>
            <a:r>
              <a:rPr lang="it-IT" sz="1800" dirty="0" err="1">
                <a:effectLst/>
                <a:latin typeface="AdvOTf0129623"/>
              </a:rPr>
              <a:t>lacks</a:t>
            </a:r>
            <a:r>
              <a:rPr lang="it-IT" sz="1800" dirty="0">
                <a:effectLst/>
                <a:latin typeface="AdvOTf0129623"/>
              </a:rPr>
              <a:t> the </a:t>
            </a:r>
            <a:r>
              <a:rPr lang="it-IT" sz="1800" dirty="0" err="1">
                <a:effectLst/>
                <a:latin typeface="AdvOTf0129623"/>
              </a:rPr>
              <a:t>same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scienti</a:t>
            </a:r>
            <a:r>
              <a:rPr lang="it-IT" sz="1800" dirty="0" err="1">
                <a:effectLst/>
                <a:latin typeface="AdvOTf0129623+fb"/>
              </a:rPr>
              <a:t>fi</a:t>
            </a:r>
            <a:r>
              <a:rPr lang="it-IT" sz="1800" dirty="0" err="1">
                <a:effectLst/>
                <a:latin typeface="AdvOTf0129623"/>
              </a:rPr>
              <a:t>c</a:t>
            </a:r>
            <a:r>
              <a:rPr lang="it-IT" sz="1800" dirty="0">
                <a:effectLst/>
                <a:latin typeface="AdvOTf0129623"/>
              </a:rPr>
              <a:t> rigor, </a:t>
            </a:r>
            <a:r>
              <a:rPr lang="it-IT" sz="1800" dirty="0" err="1">
                <a:effectLst/>
                <a:latin typeface="AdvOTf0129623"/>
              </a:rPr>
              <a:t>presenting</a:t>
            </a:r>
            <a:r>
              <a:rPr lang="it-IT" sz="1800" dirty="0">
                <a:effectLst/>
                <a:latin typeface="AdvOTf0129623"/>
              </a:rPr>
              <a:t> a </a:t>
            </a:r>
            <a:r>
              <a:rPr lang="it-IT" sz="1800" dirty="0" err="1">
                <a:effectLst/>
                <a:latin typeface="AdvOTf0129623"/>
              </a:rPr>
              <a:t>contradiction</a:t>
            </a:r>
            <a:r>
              <a:rPr lang="it-IT" sz="1800" dirty="0">
                <a:effectLst/>
                <a:latin typeface="AdvOTf0129623"/>
              </a:rPr>
              <a:t> by </a:t>
            </a:r>
            <a:r>
              <a:rPr lang="it-IT" sz="1800" dirty="0" err="1">
                <a:effectLst/>
                <a:latin typeface="AdvOTf0129623"/>
              </a:rPr>
              <a:t>demanding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methodological</a:t>
            </a:r>
            <a:r>
              <a:rPr lang="it-IT" sz="1800" dirty="0">
                <a:effectLst/>
                <a:latin typeface="AdvOTf0129623"/>
              </a:rPr>
              <a:t> rigor in </a:t>
            </a:r>
            <a:r>
              <a:rPr lang="it-IT" sz="1800" dirty="0" err="1">
                <a:effectLst/>
                <a:latin typeface="AdvOTf0129623"/>
              </a:rPr>
              <a:t>prognosis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but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not</a:t>
            </a:r>
            <a:r>
              <a:rPr lang="it-IT" sz="1800" dirty="0">
                <a:effectLst/>
                <a:latin typeface="AdvOTf0129623"/>
              </a:rPr>
              <a:t> in treatment. </a:t>
            </a:r>
            <a:r>
              <a:rPr lang="it-IT" sz="1800" dirty="0" err="1">
                <a:effectLst/>
                <a:latin typeface="AdvOTf0129623"/>
              </a:rPr>
              <a:t>This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inconsistency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underlines</a:t>
            </a:r>
            <a:r>
              <a:rPr lang="it-IT" sz="1800" dirty="0">
                <a:effectLst/>
                <a:latin typeface="AdvOTf0129623"/>
              </a:rPr>
              <a:t> a </a:t>
            </a:r>
            <a:r>
              <a:rPr lang="it-IT" sz="1800" dirty="0" err="1">
                <a:effectLst/>
                <a:latin typeface="AdvOTf0129623+fb"/>
              </a:rPr>
              <a:t>fl</a:t>
            </a:r>
            <a:r>
              <a:rPr lang="it-IT" sz="1800" dirty="0" err="1">
                <a:effectLst/>
                <a:latin typeface="AdvOTf0129623"/>
              </a:rPr>
              <a:t>aw</a:t>
            </a:r>
            <a:r>
              <a:rPr lang="it-IT" sz="1800" dirty="0">
                <a:effectLst/>
                <a:latin typeface="AdvOTf0129623"/>
              </a:rPr>
              <a:t> in </a:t>
            </a:r>
            <a:r>
              <a:rPr lang="it-IT" sz="1800" dirty="0" err="1">
                <a:effectLst/>
                <a:latin typeface="AdvOTf0129623"/>
              </a:rPr>
              <a:t>their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argument</a:t>
            </a:r>
            <a:r>
              <a:rPr lang="it-IT" sz="1800" dirty="0">
                <a:effectLst/>
                <a:latin typeface="AdvOTf0129623"/>
              </a:rPr>
              <a:t>, </a:t>
            </a:r>
            <a:r>
              <a:rPr lang="it-IT" sz="1800" b="1" dirty="0">
                <a:effectLst/>
                <a:latin typeface="AdvOTf0129623"/>
              </a:rPr>
              <a:t>with </a:t>
            </a:r>
            <a:r>
              <a:rPr lang="it-IT" sz="1800" b="1" dirty="0" err="1">
                <a:effectLst/>
                <a:latin typeface="AdvOTf0129623"/>
              </a:rPr>
              <a:t>most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supporting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cohorts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biased</a:t>
            </a:r>
            <a:r>
              <a:rPr lang="it-IT" sz="1800" b="1" dirty="0">
                <a:effectLst/>
                <a:latin typeface="AdvOTf0129623"/>
              </a:rPr>
              <a:t>, </a:t>
            </a:r>
            <a:r>
              <a:rPr lang="it-IT" sz="1800" b="1" dirty="0" err="1">
                <a:effectLst/>
                <a:latin typeface="AdvOTf0129623"/>
              </a:rPr>
              <a:t>undermining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robust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conclusions</a:t>
            </a:r>
            <a:r>
              <a:rPr lang="it-IT" sz="1800" dirty="0">
                <a:effectLst/>
                <a:latin typeface="AdvOTf0129623"/>
              </a:rPr>
              <a:t>. </a:t>
            </a:r>
            <a:r>
              <a:rPr lang="it-IT" sz="1800" b="1" dirty="0" err="1">
                <a:effectLst/>
                <a:latin typeface="AdvOTf0129623"/>
              </a:rPr>
              <a:t>Only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prospective</a:t>
            </a:r>
            <a:r>
              <a:rPr lang="it-IT" sz="1800" b="1" dirty="0">
                <a:effectLst/>
                <a:latin typeface="AdvOTf0129623"/>
              </a:rPr>
              <a:t> trials can </a:t>
            </a:r>
            <a:r>
              <a:rPr lang="it-IT" sz="1800" b="1" dirty="0" err="1">
                <a:effectLst/>
                <a:latin typeface="AdvOTf0129623"/>
              </a:rPr>
              <a:t>offer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reliable</a:t>
            </a:r>
            <a:r>
              <a:rPr lang="it-IT" sz="1800" b="1" dirty="0">
                <a:effectLst/>
                <a:latin typeface="AdvOTf0129623"/>
              </a:rPr>
              <a:t> </a:t>
            </a:r>
            <a:r>
              <a:rPr lang="it-IT" sz="1800" b="1" dirty="0" err="1">
                <a:effectLst/>
                <a:latin typeface="AdvOTf0129623"/>
              </a:rPr>
              <a:t>recommendations</a:t>
            </a:r>
            <a:r>
              <a:rPr lang="it-IT" sz="1800" dirty="0">
                <a:effectLst/>
                <a:latin typeface="AdvOTf0129623"/>
              </a:rPr>
              <a:t>, </a:t>
            </a:r>
            <a:r>
              <a:rPr lang="it-IT" sz="1800" dirty="0" err="1">
                <a:effectLst/>
                <a:latin typeface="AdvOTf0129623"/>
              </a:rPr>
              <a:t>underscoring</a:t>
            </a:r>
            <a:r>
              <a:rPr lang="it-IT" sz="1800" dirty="0">
                <a:effectLst/>
                <a:latin typeface="AdvOTf0129623"/>
              </a:rPr>
              <a:t> the </a:t>
            </a:r>
            <a:r>
              <a:rPr lang="it-IT" sz="1800" dirty="0" err="1">
                <a:effectLst/>
                <a:latin typeface="AdvOTf0129623"/>
              </a:rPr>
              <a:t>undervalued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potential</a:t>
            </a:r>
            <a:r>
              <a:rPr lang="it-IT" sz="1800" dirty="0">
                <a:effectLst/>
                <a:latin typeface="AdvOTf0129623"/>
              </a:rPr>
              <a:t> of </a:t>
            </a:r>
            <a:r>
              <a:rPr lang="it-IT" sz="1800" dirty="0" err="1">
                <a:effectLst/>
                <a:latin typeface="AdvOTf0129623"/>
              </a:rPr>
              <a:t>systemic</a:t>
            </a:r>
            <a:r>
              <a:rPr lang="it-IT" sz="1800" dirty="0">
                <a:effectLst/>
                <a:latin typeface="AdvOTf0129623"/>
              </a:rPr>
              <a:t> therapies in </a:t>
            </a:r>
            <a:r>
              <a:rPr lang="it-IT" sz="1800" dirty="0" err="1">
                <a:effectLst/>
                <a:latin typeface="AdvOTf0129623"/>
              </a:rPr>
              <a:t>various</a:t>
            </a:r>
            <a:r>
              <a:rPr lang="it-IT" sz="1800" dirty="0">
                <a:effectLst/>
                <a:latin typeface="AdvOTf0129623"/>
              </a:rPr>
              <a:t> HCC stages and </a:t>
            </a:r>
            <a:r>
              <a:rPr lang="it-IT" sz="1800" dirty="0" err="1">
                <a:effectLst/>
                <a:latin typeface="AdvOTf0129623"/>
              </a:rPr>
              <a:t>suggesting</a:t>
            </a:r>
            <a:r>
              <a:rPr lang="it-IT" sz="1800" dirty="0">
                <a:effectLst/>
                <a:latin typeface="AdvOTf0129623"/>
              </a:rPr>
              <a:t> a </a:t>
            </a:r>
            <a:r>
              <a:rPr lang="it-IT" sz="1800" dirty="0" err="1">
                <a:effectLst/>
                <a:latin typeface="AdvOTf0129623"/>
              </a:rPr>
              <a:t>need</a:t>
            </a:r>
            <a:r>
              <a:rPr lang="it-IT" sz="1800" dirty="0">
                <a:effectLst/>
                <a:latin typeface="AdvOTf0129623"/>
              </a:rPr>
              <a:t> to </a:t>
            </a:r>
            <a:r>
              <a:rPr lang="it-IT" sz="1800" dirty="0" err="1">
                <a:effectLst/>
                <a:latin typeface="AdvOTf0129623"/>
              </a:rPr>
              <a:t>revise</a:t>
            </a:r>
            <a:r>
              <a:rPr lang="it-IT" sz="1800" dirty="0">
                <a:effectLst/>
                <a:latin typeface="AdvOTf0129623"/>
              </a:rPr>
              <a:t> </a:t>
            </a:r>
            <a:r>
              <a:rPr lang="it-IT" sz="1800" dirty="0" err="1">
                <a:effectLst/>
                <a:latin typeface="AdvOTf0129623"/>
              </a:rPr>
              <a:t>current</a:t>
            </a:r>
            <a:r>
              <a:rPr lang="it-IT" sz="1800" dirty="0">
                <a:effectLst/>
                <a:latin typeface="AdvOTf0129623"/>
              </a:rPr>
              <a:t> treatment </a:t>
            </a:r>
            <a:r>
              <a:rPr lang="it-IT" sz="1800" dirty="0" err="1">
                <a:effectLst/>
                <a:latin typeface="AdvOTf0129623"/>
              </a:rPr>
              <a:t>approaches</a:t>
            </a:r>
            <a:r>
              <a:rPr lang="it-IT" sz="1800" dirty="0">
                <a:effectLst/>
                <a:latin typeface="AdvOTf0129623"/>
              </a:rPr>
              <a:t> 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EF91653-E858-F0F0-9789-D80907748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6" y="1248295"/>
            <a:ext cx="1187264" cy="1708294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DC6BC1F3-AC90-577B-117B-52C9E0641198}"/>
              </a:ext>
            </a:extLst>
          </p:cNvPr>
          <p:cNvGrpSpPr/>
          <p:nvPr/>
        </p:nvGrpSpPr>
        <p:grpSpPr>
          <a:xfrm>
            <a:off x="1606865" y="750664"/>
            <a:ext cx="4489135" cy="2937058"/>
            <a:chOff x="1754503" y="3826367"/>
            <a:chExt cx="4489135" cy="2937058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857DE557-0869-489C-327B-B63140598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9423" y="3826367"/>
              <a:ext cx="4474215" cy="1074275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13252C86-2279-E862-1F58-14366DF44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2722" y="4868107"/>
              <a:ext cx="1460500" cy="1651000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71FF5F63-DEEC-7873-31EC-650D08132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0101" y="4900642"/>
              <a:ext cx="1524000" cy="850900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B92D3C43-9388-D445-7E37-880E65632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54503" y="6445925"/>
              <a:ext cx="2959100" cy="317500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7F6316-BA11-F9EE-68C7-8578A7576DF2}"/>
              </a:ext>
            </a:extLst>
          </p:cNvPr>
          <p:cNvSpPr txBox="1"/>
          <p:nvPr/>
        </p:nvSpPr>
        <p:spPr>
          <a:xfrm>
            <a:off x="3335684" y="70180"/>
            <a:ext cx="5137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Heisenberg’s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  <a:endParaRPr lang="it-IT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42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6FB8C1-C7F3-079C-D4D1-C3C04B90EEA1}"/>
              </a:ext>
            </a:extLst>
          </p:cNvPr>
          <p:cNvSpPr txBox="1"/>
          <p:nvPr/>
        </p:nvSpPr>
        <p:spPr>
          <a:xfrm>
            <a:off x="6630188" y="6550223"/>
            <a:ext cx="4123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</a:rPr>
              <a:t>ESMO </a:t>
            </a:r>
            <a:r>
              <a:rPr lang="it-IT" sz="1400" dirty="0" err="1">
                <a:solidFill>
                  <a:srgbClr val="000000"/>
                </a:solidFill>
              </a:rPr>
              <a:t>guidelines</a:t>
            </a:r>
            <a:r>
              <a:rPr lang="it-IT" sz="1400" dirty="0">
                <a:solidFill>
                  <a:srgbClr val="000000"/>
                </a:solidFill>
              </a:rPr>
              <a:t>. </a:t>
            </a:r>
            <a:r>
              <a:rPr lang="it-IT" sz="1400" dirty="0" err="1">
                <a:solidFill>
                  <a:srgbClr val="000000"/>
                </a:solidFill>
              </a:rPr>
              <a:t>Annals</a:t>
            </a:r>
            <a:r>
              <a:rPr lang="it-IT" sz="1400" dirty="0">
                <a:solidFill>
                  <a:srgbClr val="000000"/>
                </a:solidFill>
              </a:rPr>
              <a:t> of </a:t>
            </a:r>
            <a:r>
              <a:rPr lang="it-IT" sz="1400" dirty="0" err="1">
                <a:solidFill>
                  <a:srgbClr val="000000"/>
                </a:solidFill>
              </a:rPr>
              <a:t>Oncology</a:t>
            </a:r>
            <a:r>
              <a:rPr lang="it-IT" sz="1400" dirty="0">
                <a:solidFill>
                  <a:srgbClr val="000000"/>
                </a:solidFill>
              </a:rPr>
              <a:t>  2021.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75918A-6AD9-3284-C6BA-2E1EE2BFF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577" y="1163915"/>
            <a:ext cx="7620423" cy="5137075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2D21137A-8DCA-26B3-3855-2BFDB272FEA0}"/>
              </a:ext>
            </a:extLst>
          </p:cNvPr>
          <p:cNvGrpSpPr/>
          <p:nvPr/>
        </p:nvGrpSpPr>
        <p:grpSpPr>
          <a:xfrm>
            <a:off x="-61224" y="1514184"/>
            <a:ext cx="4632801" cy="4643344"/>
            <a:chOff x="193960" y="1514184"/>
            <a:chExt cx="4632801" cy="4643344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67FF2C0D-1838-BF45-4F6A-7580DC7B2E70}"/>
                </a:ext>
              </a:extLst>
            </p:cNvPr>
            <p:cNvSpPr/>
            <p:nvPr/>
          </p:nvSpPr>
          <p:spPr>
            <a:xfrm>
              <a:off x="1767508" y="3359149"/>
              <a:ext cx="1080000" cy="10795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0B919218-8ACE-24F7-A37A-1D35DAF4602A}"/>
                </a:ext>
              </a:extLst>
            </p:cNvPr>
            <p:cNvSpPr/>
            <p:nvPr/>
          </p:nvSpPr>
          <p:spPr>
            <a:xfrm>
              <a:off x="2240156" y="4343399"/>
              <a:ext cx="190500" cy="190500"/>
            </a:xfrm>
            <a:prstGeom prst="ellipse">
              <a:avLst/>
            </a:prstGeom>
            <a:solidFill>
              <a:srgbClr val="FF93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1162C123-E733-864A-F8E0-CD45BAA7FD3E}"/>
                </a:ext>
              </a:extLst>
            </p:cNvPr>
            <p:cNvSpPr/>
            <p:nvPr/>
          </p:nvSpPr>
          <p:spPr>
            <a:xfrm>
              <a:off x="2212258" y="3803649"/>
              <a:ext cx="190500" cy="1905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B5861EA4-E513-FCD5-8237-BE4136AB2D08}"/>
                </a:ext>
              </a:extLst>
            </p:cNvPr>
            <p:cNvSpPr/>
            <p:nvPr/>
          </p:nvSpPr>
          <p:spPr>
            <a:xfrm rot="16200000">
              <a:off x="1175141" y="2742497"/>
              <a:ext cx="2743200" cy="23128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62016AAD-623E-DDD7-5E6B-A739EF8D760D}"/>
                </a:ext>
              </a:extLst>
            </p:cNvPr>
            <p:cNvSpPr/>
            <p:nvPr/>
          </p:nvSpPr>
          <p:spPr>
            <a:xfrm>
              <a:off x="3258812" y="2816603"/>
              <a:ext cx="190500" cy="1905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20918ED-30CB-2FE9-DEDC-1DAC19EBC461}"/>
                </a:ext>
              </a:extLst>
            </p:cNvPr>
            <p:cNvSpPr txBox="1"/>
            <p:nvPr/>
          </p:nvSpPr>
          <p:spPr>
            <a:xfrm>
              <a:off x="1602766" y="5788196"/>
              <a:ext cx="192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Ptolemaic</a:t>
              </a:r>
              <a:r>
                <a:rPr lang="it-IT" b="1" dirty="0">
                  <a:latin typeface="Calibri" panose="020F0502020204030204" pitchFamily="34" charset="0"/>
                  <a:cs typeface="Calibri" panose="020F0502020204030204" pitchFamily="34" charset="0"/>
                </a:rPr>
                <a:t> System 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CD4B218-36FE-D933-02DD-203CE5513F90}"/>
                </a:ext>
              </a:extLst>
            </p:cNvPr>
            <p:cNvSpPr txBox="1"/>
            <p:nvPr/>
          </p:nvSpPr>
          <p:spPr>
            <a:xfrm>
              <a:off x="1415437" y="1514184"/>
              <a:ext cx="2387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STAGE/EVIDENCE</a:t>
              </a:r>
            </a:p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HIERARCHY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0A18675-2052-6249-5985-E176AD2D83A2}"/>
                </a:ext>
              </a:extLst>
            </p:cNvPr>
            <p:cNvSpPr txBox="1"/>
            <p:nvPr/>
          </p:nvSpPr>
          <p:spPr>
            <a:xfrm>
              <a:off x="255184" y="3054589"/>
              <a:ext cx="1014201" cy="58477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Stage/</a:t>
              </a:r>
            </a:p>
            <a:p>
              <a:pPr algn="ctr"/>
              <a:r>
                <a:rPr lang="it-IT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Evidence</a:t>
              </a:r>
              <a:endParaRPr lang="it-IT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Connettore 2 47">
              <a:extLst>
                <a:ext uri="{FF2B5EF4-FFF2-40B4-BE49-F238E27FC236}">
                  <a16:creationId xmlns:a16="http://schemas.microsoft.com/office/drawing/2014/main" id="{EBBDC2A9-F6D8-20A6-2DDF-FF2D24ADADF0}"/>
                </a:ext>
              </a:extLst>
            </p:cNvPr>
            <p:cNvCxnSpPr>
              <a:cxnSpLocks/>
              <a:stCxn id="16" idx="3"/>
              <a:endCxn id="11" idx="1"/>
            </p:cNvCxnSpPr>
            <p:nvPr/>
          </p:nvCxnSpPr>
          <p:spPr>
            <a:xfrm>
              <a:off x="1269385" y="3346977"/>
              <a:ext cx="970771" cy="4845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139EE96-0301-0581-FA89-832322FAB183}"/>
                </a:ext>
              </a:extLst>
            </p:cNvPr>
            <p:cNvSpPr txBox="1"/>
            <p:nvPr/>
          </p:nvSpPr>
          <p:spPr>
            <a:xfrm>
              <a:off x="193960" y="5447150"/>
              <a:ext cx="1075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Treatment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92E5447A-E625-9D58-819B-0C3E09C383C6}"/>
                </a:ext>
              </a:extLst>
            </p:cNvPr>
            <p:cNvSpPr txBox="1"/>
            <p:nvPr/>
          </p:nvSpPr>
          <p:spPr>
            <a:xfrm>
              <a:off x="3872076" y="2554680"/>
              <a:ext cx="954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Outcome</a:t>
              </a:r>
              <a:endParaRPr lang="it-IT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Connettore 2 56">
              <a:extLst>
                <a:ext uri="{FF2B5EF4-FFF2-40B4-BE49-F238E27FC236}">
                  <a16:creationId xmlns:a16="http://schemas.microsoft.com/office/drawing/2014/main" id="{7D1FB7DE-83F6-701F-FB72-5C4CFC5D7CA2}"/>
                </a:ext>
              </a:extLst>
            </p:cNvPr>
            <p:cNvCxnSpPr>
              <a:cxnSpLocks/>
              <a:stCxn id="19" idx="1"/>
              <a:endCxn id="13" idx="7"/>
            </p:cNvCxnSpPr>
            <p:nvPr/>
          </p:nvCxnSpPr>
          <p:spPr>
            <a:xfrm flipH="1">
              <a:off x="3421414" y="2723957"/>
              <a:ext cx="450662" cy="1205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59">
              <a:extLst>
                <a:ext uri="{FF2B5EF4-FFF2-40B4-BE49-F238E27FC236}">
                  <a16:creationId xmlns:a16="http://schemas.microsoft.com/office/drawing/2014/main" id="{BDBA24A9-01C4-AC8B-738E-6A11B63F2B20}"/>
                </a:ext>
              </a:extLst>
            </p:cNvPr>
            <p:cNvCxnSpPr>
              <a:stCxn id="18" idx="3"/>
              <a:endCxn id="10" idx="3"/>
            </p:cNvCxnSpPr>
            <p:nvPr/>
          </p:nvCxnSpPr>
          <p:spPr>
            <a:xfrm flipV="1">
              <a:off x="1269385" y="4506001"/>
              <a:ext cx="998669" cy="11104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1FA6A457-E3F5-F86F-594F-B298AF3F6044}"/>
              </a:ext>
            </a:extLst>
          </p:cNvPr>
          <p:cNvSpPr/>
          <p:nvPr/>
        </p:nvSpPr>
        <p:spPr>
          <a:xfrm>
            <a:off x="4657060" y="2784703"/>
            <a:ext cx="7442791" cy="7772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F773A7-B400-EE30-FAD1-15543EE243BF}"/>
              </a:ext>
            </a:extLst>
          </p:cNvPr>
          <p:cNvSpPr txBox="1"/>
          <p:nvPr/>
        </p:nvSpPr>
        <p:spPr>
          <a:xfrm>
            <a:off x="3335684" y="70180"/>
            <a:ext cx="5137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Heisenberg’s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  <a:endParaRPr lang="it-IT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003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ED8826F-C44A-36D2-DFEB-0AB3650DADBB}"/>
              </a:ext>
            </a:extLst>
          </p:cNvPr>
          <p:cNvSpPr txBox="1"/>
          <p:nvPr/>
        </p:nvSpPr>
        <p:spPr>
          <a:xfrm>
            <a:off x="6694714" y="1874185"/>
            <a:ext cx="5334989" cy="40934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effectLst/>
                <a:latin typeface="AdvOTf0129623"/>
              </a:rPr>
              <a:t>Furthermore</a:t>
            </a:r>
            <a:r>
              <a:rPr lang="it-IT" sz="2000" dirty="0">
                <a:effectLst/>
                <a:latin typeface="AdvOTf0129623"/>
              </a:rPr>
              <a:t>, </a:t>
            </a:r>
            <a:r>
              <a:rPr lang="it-IT" sz="2000" dirty="0" err="1">
                <a:effectLst/>
                <a:latin typeface="AdvOTf0129623"/>
              </a:rPr>
              <a:t>according</a:t>
            </a:r>
            <a:r>
              <a:rPr lang="it-IT" sz="2000" dirty="0">
                <a:effectLst/>
                <a:latin typeface="AdvOTf0129623"/>
              </a:rPr>
              <a:t> to GRADE, the </a:t>
            </a:r>
            <a:r>
              <a:rPr lang="it-IT" sz="2000" dirty="0" err="1">
                <a:effectLst/>
                <a:latin typeface="AdvOTf0129623"/>
              </a:rPr>
              <a:t>strength</a:t>
            </a:r>
            <a:r>
              <a:rPr lang="it-IT" sz="2000" dirty="0">
                <a:effectLst/>
                <a:latin typeface="AdvOTf0129623"/>
              </a:rPr>
              <a:t> of a </a:t>
            </a:r>
            <a:r>
              <a:rPr lang="it-IT" sz="2000" dirty="0" err="1">
                <a:effectLst/>
                <a:latin typeface="AdvOTf0129623"/>
              </a:rPr>
              <a:t>recommendation</a:t>
            </a:r>
            <a:r>
              <a:rPr lang="it-IT" sz="2000" dirty="0">
                <a:effectLst/>
                <a:latin typeface="AdvOTf0129623"/>
              </a:rPr>
              <a:t> </a:t>
            </a:r>
            <a:r>
              <a:rPr lang="it-IT" sz="2000" dirty="0" err="1">
                <a:effectLst/>
                <a:latin typeface="AdvOTf0129623"/>
              </a:rPr>
              <a:t>depends</a:t>
            </a:r>
            <a:r>
              <a:rPr lang="it-IT" sz="2000" dirty="0">
                <a:effectLst/>
                <a:latin typeface="AdvOTf0129623"/>
              </a:rPr>
              <a:t> </a:t>
            </a:r>
            <a:r>
              <a:rPr lang="it-IT" sz="2000" dirty="0" err="1">
                <a:effectLst/>
                <a:latin typeface="AdvOTf0129623"/>
              </a:rPr>
              <a:t>not</a:t>
            </a:r>
            <a:r>
              <a:rPr lang="it-IT" sz="2000" dirty="0">
                <a:effectLst/>
                <a:latin typeface="AdvOTf0129623"/>
              </a:rPr>
              <a:t> </a:t>
            </a:r>
            <a:r>
              <a:rPr lang="it-IT" sz="2000" dirty="0" err="1">
                <a:effectLst/>
                <a:latin typeface="AdvOTf0129623"/>
              </a:rPr>
              <a:t>only</a:t>
            </a:r>
            <a:r>
              <a:rPr lang="it-IT" sz="2000" dirty="0">
                <a:effectLst/>
                <a:latin typeface="AdvOTf0129623"/>
              </a:rPr>
              <a:t> on the </a:t>
            </a:r>
            <a:r>
              <a:rPr lang="it-IT" sz="2000" dirty="0" err="1">
                <a:effectLst/>
                <a:latin typeface="AdvOTf0129623"/>
              </a:rPr>
              <a:t>certainty</a:t>
            </a:r>
            <a:r>
              <a:rPr lang="it-IT" sz="2000" dirty="0">
                <a:effectLst/>
                <a:latin typeface="AdvOTf0129623"/>
              </a:rPr>
              <a:t> of </a:t>
            </a:r>
            <a:r>
              <a:rPr lang="it-IT" sz="2000" dirty="0" err="1">
                <a:effectLst/>
                <a:latin typeface="AdvOTf0129623"/>
              </a:rPr>
              <a:t>evidence</a:t>
            </a:r>
            <a:r>
              <a:rPr lang="it-IT" sz="2000" dirty="0">
                <a:effectLst/>
                <a:latin typeface="AdvOTf0129623"/>
              </a:rPr>
              <a:t> </a:t>
            </a:r>
            <a:r>
              <a:rPr lang="it-IT" sz="2000" dirty="0" err="1">
                <a:effectLst/>
                <a:latin typeface="AdvOTf0129623"/>
              </a:rPr>
              <a:t>but</a:t>
            </a:r>
            <a:r>
              <a:rPr lang="it-IT" sz="2000" dirty="0">
                <a:effectLst/>
                <a:latin typeface="AdvOTf0129623"/>
              </a:rPr>
              <a:t> </a:t>
            </a:r>
            <a:r>
              <a:rPr lang="it-IT" sz="2000" dirty="0" err="1">
                <a:effectLst/>
                <a:latin typeface="AdvOTf0129623"/>
              </a:rPr>
              <a:t>also</a:t>
            </a:r>
            <a:r>
              <a:rPr lang="it-IT" sz="2000" dirty="0">
                <a:effectLst/>
                <a:latin typeface="AdvOTf0129623"/>
              </a:rPr>
              <a:t> on the </a:t>
            </a:r>
            <a:r>
              <a:rPr lang="it-IT" sz="2000" dirty="0" err="1">
                <a:effectLst/>
                <a:latin typeface="AdvOTf0129623"/>
              </a:rPr>
              <a:t>consideration</a:t>
            </a:r>
            <a:r>
              <a:rPr lang="it-IT" sz="2000" dirty="0">
                <a:effectLst/>
                <a:latin typeface="AdvOTf0129623"/>
              </a:rPr>
              <a:t> of the </a:t>
            </a:r>
            <a:r>
              <a:rPr lang="it-IT" sz="2000" b="1" dirty="0">
                <a:effectLst/>
                <a:latin typeface="AdvOTf0129623"/>
              </a:rPr>
              <a:t>balance </a:t>
            </a:r>
            <a:r>
              <a:rPr lang="it-IT" sz="2000" b="1" dirty="0" err="1">
                <a:effectLst/>
                <a:latin typeface="AdvOTf0129623"/>
              </a:rPr>
              <a:t>between</a:t>
            </a:r>
            <a:r>
              <a:rPr lang="it-IT" sz="2000" b="1" dirty="0">
                <a:effectLst/>
                <a:latin typeface="AdvOTf0129623"/>
              </a:rPr>
              <a:t> treatment bene</a:t>
            </a:r>
            <a:r>
              <a:rPr lang="it-IT" sz="2000" b="1" dirty="0">
                <a:effectLst/>
                <a:latin typeface="AdvOTf0129623+fb"/>
              </a:rPr>
              <a:t>fi</a:t>
            </a:r>
            <a:r>
              <a:rPr lang="it-IT" sz="2000" b="1" dirty="0">
                <a:effectLst/>
                <a:latin typeface="AdvOTf0129623"/>
              </a:rPr>
              <a:t>ts and </a:t>
            </a:r>
            <a:r>
              <a:rPr lang="it-IT" sz="2000" b="1" dirty="0" err="1">
                <a:effectLst/>
                <a:latin typeface="AdvOTf0129623"/>
              </a:rPr>
              <a:t>harms</a:t>
            </a:r>
            <a:r>
              <a:rPr lang="it-IT" sz="2000" b="1" dirty="0">
                <a:effectLst/>
                <a:latin typeface="AdvOTf0129623"/>
              </a:rPr>
              <a:t>, </a:t>
            </a:r>
            <a:r>
              <a:rPr lang="it-IT" sz="2000" b="1" dirty="0" err="1">
                <a:effectLst/>
                <a:latin typeface="AdvOTf0129623"/>
              </a:rPr>
              <a:t>societal</a:t>
            </a:r>
            <a:r>
              <a:rPr lang="it-IT" sz="2000" b="1" dirty="0">
                <a:effectLst/>
                <a:latin typeface="AdvOTf0129623"/>
              </a:rPr>
              <a:t> </a:t>
            </a:r>
            <a:r>
              <a:rPr lang="it-IT" sz="2000" b="1" dirty="0" err="1">
                <a:effectLst/>
                <a:latin typeface="AdvOTf0129623"/>
              </a:rPr>
              <a:t>values</a:t>
            </a:r>
            <a:r>
              <a:rPr lang="it-IT" sz="2000" b="1" dirty="0">
                <a:effectLst/>
                <a:latin typeface="AdvOTf0129623"/>
              </a:rPr>
              <a:t> and </a:t>
            </a:r>
            <a:r>
              <a:rPr lang="it-IT" sz="2000" b="1" dirty="0" err="1">
                <a:effectLst/>
                <a:latin typeface="AdvOTf0129623"/>
              </a:rPr>
              <a:t>preferences</a:t>
            </a:r>
            <a:r>
              <a:rPr lang="it-IT" sz="2000" b="1" dirty="0">
                <a:effectLst/>
                <a:latin typeface="AdvOTf0129623"/>
              </a:rPr>
              <a:t>, </a:t>
            </a:r>
            <a:r>
              <a:rPr lang="it-IT" sz="2000" b="1" dirty="0" err="1">
                <a:effectLst/>
                <a:latin typeface="AdvOTf0129623"/>
              </a:rPr>
              <a:t>resources</a:t>
            </a:r>
            <a:r>
              <a:rPr lang="it-IT" sz="2000" b="1" dirty="0">
                <a:effectLst/>
                <a:latin typeface="AdvOTf0129623"/>
              </a:rPr>
              <a:t>, </a:t>
            </a:r>
            <a:r>
              <a:rPr lang="it-IT" sz="2000" b="1" dirty="0" err="1">
                <a:effectLst/>
                <a:latin typeface="AdvOTf0129623"/>
              </a:rPr>
              <a:t>feasibility</a:t>
            </a:r>
            <a:r>
              <a:rPr lang="it-IT" sz="2000" b="1" dirty="0">
                <a:effectLst/>
                <a:latin typeface="AdvOTf0129623"/>
              </a:rPr>
              <a:t>, </a:t>
            </a:r>
            <a:r>
              <a:rPr lang="it-IT" sz="2000" b="1" dirty="0" err="1">
                <a:effectLst/>
                <a:latin typeface="AdvOTf0129623"/>
              </a:rPr>
              <a:t>acceptability</a:t>
            </a:r>
            <a:r>
              <a:rPr lang="it-IT" sz="2000" b="1" dirty="0">
                <a:effectLst/>
                <a:latin typeface="AdvOTf0129623"/>
              </a:rPr>
              <a:t>, and equity</a:t>
            </a:r>
            <a:r>
              <a:rPr lang="it-IT" sz="2000" dirty="0">
                <a:effectLst/>
                <a:latin typeface="AdvOTf0129623"/>
              </a:rPr>
              <a:t>.</a:t>
            </a:r>
            <a:r>
              <a:rPr lang="it-IT" sz="900" dirty="0">
                <a:solidFill>
                  <a:srgbClr val="2196D1"/>
                </a:solidFill>
                <a:effectLst/>
                <a:latin typeface="AdvOTf0129623"/>
              </a:rPr>
              <a:t>3 </a:t>
            </a:r>
            <a:r>
              <a:rPr lang="it-IT" sz="2000" dirty="0" err="1">
                <a:effectLst/>
                <a:latin typeface="AdvOTf0129623"/>
              </a:rPr>
              <a:t>Thus</a:t>
            </a:r>
            <a:r>
              <a:rPr lang="it-IT" sz="2000" dirty="0">
                <a:effectLst/>
                <a:latin typeface="AdvOTf0129623"/>
              </a:rPr>
              <a:t>, the </a:t>
            </a:r>
            <a:r>
              <a:rPr lang="it-IT" sz="2000" dirty="0" err="1">
                <a:effectLst/>
                <a:latin typeface="AdvOTf0129623"/>
              </a:rPr>
              <a:t>absence</a:t>
            </a:r>
            <a:r>
              <a:rPr lang="it-IT" sz="2000" dirty="0">
                <a:effectLst/>
                <a:latin typeface="AdvOTf0129623"/>
              </a:rPr>
              <a:t> of </a:t>
            </a:r>
            <a:r>
              <a:rPr lang="it-IT" sz="2000" dirty="0" err="1">
                <a:effectLst/>
                <a:latin typeface="AdvOTf0129623"/>
              </a:rPr>
              <a:t>prospective</a:t>
            </a:r>
            <a:r>
              <a:rPr lang="it-IT" sz="2000" dirty="0">
                <a:effectLst/>
                <a:latin typeface="AdvOTf0129623"/>
              </a:rPr>
              <a:t> trials </a:t>
            </a:r>
            <a:r>
              <a:rPr lang="it-IT" sz="2000" dirty="0" err="1">
                <a:effectLst/>
                <a:latin typeface="AdvOTf0129623"/>
              </a:rPr>
              <a:t>comparing</a:t>
            </a:r>
            <a:r>
              <a:rPr lang="it-IT" sz="2000" dirty="0">
                <a:effectLst/>
                <a:latin typeface="AdvOTf0129623"/>
              </a:rPr>
              <a:t> treatments </a:t>
            </a:r>
            <a:r>
              <a:rPr lang="it-IT" sz="2000" dirty="0" err="1">
                <a:effectLst/>
                <a:latin typeface="AdvOTf0129623"/>
              </a:rPr>
              <a:t>does</a:t>
            </a:r>
            <a:r>
              <a:rPr lang="it-IT" sz="2000" dirty="0">
                <a:effectLst/>
                <a:latin typeface="AdvOTf0129623"/>
              </a:rPr>
              <a:t> </a:t>
            </a:r>
            <a:r>
              <a:rPr lang="it-IT" sz="2000" dirty="0" err="1">
                <a:effectLst/>
                <a:latin typeface="AdvOTf0129623"/>
              </a:rPr>
              <a:t>not</a:t>
            </a:r>
            <a:r>
              <a:rPr lang="it-IT" sz="2000" dirty="0">
                <a:effectLst/>
                <a:latin typeface="AdvOTf0129623"/>
              </a:rPr>
              <a:t> </a:t>
            </a:r>
            <a:r>
              <a:rPr lang="it-IT" sz="2000" dirty="0" err="1">
                <a:effectLst/>
                <a:latin typeface="AdvOTf0129623"/>
              </a:rPr>
              <a:t>necessarily</a:t>
            </a:r>
            <a:r>
              <a:rPr lang="it-IT" sz="2000" dirty="0">
                <a:effectLst/>
                <a:latin typeface="AdvOTf0129623"/>
              </a:rPr>
              <a:t> preclude making </a:t>
            </a:r>
            <a:r>
              <a:rPr lang="it-IT" sz="2000" dirty="0" err="1">
                <a:effectLst/>
                <a:latin typeface="AdvOTf0129623"/>
              </a:rPr>
              <a:t>evidence-based</a:t>
            </a:r>
            <a:r>
              <a:rPr lang="it-IT" sz="2000" dirty="0">
                <a:effectLst/>
                <a:latin typeface="AdvOTf0129623"/>
              </a:rPr>
              <a:t> </a:t>
            </a:r>
            <a:r>
              <a:rPr lang="it-IT" sz="2000" dirty="0" err="1">
                <a:effectLst/>
                <a:latin typeface="AdvOTf0129623"/>
              </a:rPr>
              <a:t>assumptions</a:t>
            </a:r>
            <a:r>
              <a:rPr lang="it-IT" sz="2000" dirty="0">
                <a:effectLst/>
                <a:latin typeface="AdvOTf0129623"/>
              </a:rPr>
              <a:t>, </a:t>
            </a:r>
            <a:r>
              <a:rPr lang="it-IT" sz="2000" dirty="0" err="1">
                <a:effectLst/>
                <a:latin typeface="AdvOTf0129623"/>
              </a:rPr>
              <a:t>ultimately</a:t>
            </a:r>
            <a:r>
              <a:rPr lang="it-IT" sz="2000" dirty="0">
                <a:effectLst/>
                <a:latin typeface="AdvOTf0129623"/>
              </a:rPr>
              <a:t> </a:t>
            </a:r>
            <a:r>
              <a:rPr lang="it-IT" sz="2000" dirty="0" err="1">
                <a:effectLst/>
                <a:latin typeface="AdvOTf0129623"/>
              </a:rPr>
              <a:t>leading</a:t>
            </a:r>
            <a:r>
              <a:rPr lang="it-IT" sz="2000" dirty="0">
                <a:effectLst/>
                <a:latin typeface="AdvOTf0129623"/>
              </a:rPr>
              <a:t> to strong </a:t>
            </a:r>
            <a:r>
              <a:rPr lang="it-IT" sz="2000" dirty="0" err="1">
                <a:effectLst/>
                <a:latin typeface="AdvOTf0129623"/>
              </a:rPr>
              <a:t>recommendations</a:t>
            </a:r>
            <a:r>
              <a:rPr lang="it-IT" sz="2000" dirty="0">
                <a:effectLst/>
                <a:latin typeface="AdvOTf0129623"/>
              </a:rPr>
              <a:t>. </a:t>
            </a:r>
            <a:r>
              <a:rPr lang="it-IT" sz="2000" b="1" dirty="0">
                <a:effectLst/>
                <a:latin typeface="AdvOTf0129623"/>
              </a:rPr>
              <a:t>From </a:t>
            </a:r>
            <a:r>
              <a:rPr lang="it-IT" sz="2000" b="1" dirty="0" err="1">
                <a:effectLst/>
                <a:latin typeface="AdvOTf0129623"/>
              </a:rPr>
              <a:t>this</a:t>
            </a:r>
            <a:r>
              <a:rPr lang="it-IT" sz="2000" b="1" dirty="0">
                <a:effectLst/>
                <a:latin typeface="AdvOTf0129623"/>
              </a:rPr>
              <a:t> </a:t>
            </a:r>
            <a:r>
              <a:rPr lang="it-IT" sz="2000" b="1" dirty="0" err="1">
                <a:effectLst/>
                <a:latin typeface="AdvOTf0129623"/>
              </a:rPr>
              <a:t>perspective</a:t>
            </a:r>
            <a:r>
              <a:rPr lang="it-IT" sz="2000" b="1" dirty="0">
                <a:effectLst/>
                <a:latin typeface="AdvOTf0129623"/>
              </a:rPr>
              <a:t>, the BCLC 2022 </a:t>
            </a:r>
            <a:r>
              <a:rPr lang="it-IT" sz="2000" b="1" dirty="0" err="1">
                <a:effectLst/>
                <a:latin typeface="AdvOTf0129623"/>
              </a:rPr>
              <a:t>lacks</a:t>
            </a:r>
            <a:r>
              <a:rPr lang="it-IT" sz="2000" b="1" dirty="0">
                <a:effectLst/>
                <a:latin typeface="AdvOTf0129623"/>
              </a:rPr>
              <a:t> a </a:t>
            </a:r>
            <a:r>
              <a:rPr lang="it-IT" sz="2000" b="1" dirty="0" err="1">
                <a:effectLst/>
                <a:latin typeface="AdvOTf0129623"/>
              </a:rPr>
              <a:t>systematic</a:t>
            </a:r>
            <a:r>
              <a:rPr lang="it-IT" sz="2000" b="1" dirty="0">
                <a:effectLst/>
                <a:latin typeface="AdvOTf0129623"/>
              </a:rPr>
              <a:t> </a:t>
            </a:r>
            <a:r>
              <a:rPr lang="it-IT" sz="2000" b="1" dirty="0" err="1">
                <a:effectLst/>
                <a:latin typeface="AdvOTf0129623"/>
              </a:rPr>
              <a:t>analysis</a:t>
            </a:r>
            <a:r>
              <a:rPr lang="it-IT" sz="2000" b="1" dirty="0">
                <a:effectLst/>
                <a:latin typeface="AdvOTf0129623"/>
              </a:rPr>
              <a:t> and </a:t>
            </a:r>
            <a:r>
              <a:rPr lang="it-IT" sz="2000" b="1" dirty="0" err="1">
                <a:effectLst/>
                <a:latin typeface="AdvOTf0129623"/>
              </a:rPr>
              <a:t>grading</a:t>
            </a:r>
            <a:r>
              <a:rPr lang="it-IT" sz="2000" b="1" dirty="0">
                <a:effectLst/>
                <a:latin typeface="AdvOTf0129623"/>
              </a:rPr>
              <a:t> of </a:t>
            </a:r>
            <a:r>
              <a:rPr lang="it-IT" sz="2000" b="1" dirty="0" err="1">
                <a:effectLst/>
                <a:latin typeface="AdvOTf0129623"/>
              </a:rPr>
              <a:t>all</a:t>
            </a:r>
            <a:r>
              <a:rPr lang="it-IT" sz="2000" b="1" dirty="0">
                <a:effectLst/>
                <a:latin typeface="AdvOTf0129623"/>
              </a:rPr>
              <a:t> </a:t>
            </a:r>
            <a:r>
              <a:rPr lang="it-IT" sz="2000" b="1" dirty="0" err="1">
                <a:effectLst/>
                <a:latin typeface="AdvOTf0129623"/>
              </a:rPr>
              <a:t>available</a:t>
            </a:r>
            <a:r>
              <a:rPr lang="it-IT" sz="2000" b="1" dirty="0">
                <a:effectLst/>
                <a:latin typeface="AdvOTf0129623"/>
              </a:rPr>
              <a:t> </a:t>
            </a:r>
            <a:r>
              <a:rPr lang="it-IT" sz="2000" b="1" dirty="0" err="1">
                <a:effectLst/>
                <a:latin typeface="AdvOTf0129623"/>
              </a:rPr>
              <a:t>evidence</a:t>
            </a:r>
            <a:r>
              <a:rPr lang="it-IT" sz="2000" b="1" dirty="0">
                <a:effectLst/>
                <a:latin typeface="AdvOTf0129623"/>
              </a:rPr>
              <a:t>, </a:t>
            </a:r>
            <a:r>
              <a:rPr lang="it-IT" sz="2000" b="1" dirty="0" err="1">
                <a:effectLst/>
                <a:latin typeface="AdvOTf0129623"/>
              </a:rPr>
              <a:t>whereas</a:t>
            </a:r>
            <a:r>
              <a:rPr lang="it-IT" sz="2000" b="1" dirty="0">
                <a:effectLst/>
                <a:latin typeface="AdvOTf0129623"/>
              </a:rPr>
              <a:t> MTH </a:t>
            </a:r>
            <a:r>
              <a:rPr lang="it-IT" sz="2000" b="1" dirty="0" err="1">
                <a:effectLst/>
                <a:latin typeface="AdvOTf0129623"/>
              </a:rPr>
              <a:t>is</a:t>
            </a:r>
            <a:r>
              <a:rPr lang="it-IT" sz="2000" b="1" dirty="0">
                <a:effectLst/>
                <a:latin typeface="AdvOTf0129623"/>
              </a:rPr>
              <a:t> </a:t>
            </a:r>
            <a:r>
              <a:rPr lang="it-IT" sz="2000" b="1" dirty="0" err="1">
                <a:effectLst/>
                <a:latin typeface="AdvOTf0129623"/>
              </a:rPr>
              <a:t>much</a:t>
            </a:r>
            <a:r>
              <a:rPr lang="it-IT" sz="2000" b="1" dirty="0">
                <a:effectLst/>
                <a:latin typeface="AdvOTf0129623"/>
              </a:rPr>
              <a:t> more inclusive. </a:t>
            </a:r>
            <a:endParaRPr lang="it-IT" sz="2000" b="1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EDCD60D-8C0D-F0A8-849D-4A1BB017FC93}"/>
              </a:ext>
            </a:extLst>
          </p:cNvPr>
          <p:cNvGrpSpPr/>
          <p:nvPr/>
        </p:nvGrpSpPr>
        <p:grpSpPr>
          <a:xfrm>
            <a:off x="293974" y="1874185"/>
            <a:ext cx="5802026" cy="3749711"/>
            <a:chOff x="6746308" y="3664943"/>
            <a:chExt cx="5047036" cy="282543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0702884-1391-ABD2-E4AF-F4C3DCB10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9545" y="5967153"/>
              <a:ext cx="3519844" cy="52322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38F0110-B9E4-FB38-7AFA-2AB449B0F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6308" y="3664943"/>
              <a:ext cx="4975596" cy="968783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675E9F6-063B-C2DF-D333-E36B380B8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9172" y="4855112"/>
              <a:ext cx="3846612" cy="417462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935993C-6318-905A-A81A-CDA6C1609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4444" y="4478619"/>
              <a:ext cx="1358900" cy="1257300"/>
            </a:xfrm>
            <a:prstGeom prst="rect">
              <a:avLst/>
            </a:prstGeom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283EB9-8D83-D1B9-81D0-16644B534EFB}"/>
              </a:ext>
            </a:extLst>
          </p:cNvPr>
          <p:cNvSpPr txBox="1"/>
          <p:nvPr/>
        </p:nvSpPr>
        <p:spPr>
          <a:xfrm>
            <a:off x="3335684" y="70180"/>
            <a:ext cx="5137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Heisenberg’s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  <a:endParaRPr lang="it-IT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8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5205D-5699-6C4F-F489-9B0291A6D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E9AEE2E2-C9D5-013E-947F-4F142B222315}"/>
              </a:ext>
            </a:extLst>
          </p:cNvPr>
          <p:cNvGrpSpPr/>
          <p:nvPr/>
        </p:nvGrpSpPr>
        <p:grpSpPr>
          <a:xfrm>
            <a:off x="824698" y="1030535"/>
            <a:ext cx="9669637" cy="4789227"/>
            <a:chOff x="899592" y="1131590"/>
            <a:chExt cx="6768752" cy="392669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D2FC5D0-4648-4AE1-E8FE-12E2882AA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600" y="1275606"/>
              <a:ext cx="6696744" cy="3782679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0EC83F6-BA7B-19BB-E0AF-FA664B93BA5B}"/>
                </a:ext>
              </a:extLst>
            </p:cNvPr>
            <p:cNvSpPr/>
            <p:nvPr/>
          </p:nvSpPr>
          <p:spPr>
            <a:xfrm>
              <a:off x="899592" y="1131590"/>
              <a:ext cx="57606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C4A9D5-7AA9-3421-474A-501764DB0FBC}"/>
              </a:ext>
            </a:extLst>
          </p:cNvPr>
          <p:cNvSpPr txBox="1"/>
          <p:nvPr/>
        </p:nvSpPr>
        <p:spPr>
          <a:xfrm>
            <a:off x="3086415" y="6509187"/>
            <a:ext cx="9385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67" dirty="0" err="1"/>
              <a:t>Reig</a:t>
            </a:r>
            <a:r>
              <a:rPr lang="it-IT" sz="1467" dirty="0"/>
              <a:t> M, et al. </a:t>
            </a:r>
            <a:r>
              <a:rPr lang="it-IT" sz="1467" dirty="0" err="1"/>
              <a:t>J</a:t>
            </a:r>
            <a:r>
              <a:rPr lang="it-IT" sz="1467" dirty="0"/>
              <a:t> </a:t>
            </a:r>
            <a:r>
              <a:rPr lang="it-IT" sz="1467" dirty="0" err="1"/>
              <a:t>Hepatol</a:t>
            </a:r>
            <a:r>
              <a:rPr lang="it-IT" sz="1467" dirty="0"/>
              <a:t>. 2025;</a:t>
            </a:r>
            <a:r>
              <a:rPr lang="it-IT" dirty="0"/>
              <a:t> </a:t>
            </a:r>
            <a:r>
              <a:rPr lang="it-IT" sz="1467" dirty="0" err="1"/>
              <a:t>Oct</a:t>
            </a:r>
            <a:r>
              <a:rPr lang="it-IT" sz="1467" dirty="0"/>
              <a:t> 27:S0168-8278(25)02571-1.  </a:t>
            </a:r>
            <a:r>
              <a:rPr lang="it-IT" sz="1467" dirty="0" err="1"/>
              <a:t>doi</a:t>
            </a:r>
            <a:r>
              <a:rPr lang="it-IT" sz="1467" dirty="0"/>
              <a:t>: 10.1016/j.jhep.2025.10.020.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B947521-53DD-0329-8098-B35607EA7E0B}"/>
              </a:ext>
            </a:extLst>
          </p:cNvPr>
          <p:cNvSpPr/>
          <p:nvPr/>
        </p:nvSpPr>
        <p:spPr>
          <a:xfrm>
            <a:off x="1041991" y="3954528"/>
            <a:ext cx="1733107" cy="18652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A7519EE-5FFB-8494-6476-9AEC0DB1E7C1}"/>
              </a:ext>
            </a:extLst>
          </p:cNvPr>
          <p:cNvSpPr/>
          <p:nvPr/>
        </p:nvSpPr>
        <p:spPr>
          <a:xfrm>
            <a:off x="559433" y="1165859"/>
            <a:ext cx="9934902" cy="2628623"/>
          </a:xfrm>
          <a:prstGeom prst="roundRect">
            <a:avLst/>
          </a:prstGeom>
          <a:solidFill>
            <a:schemeClr val="accent1">
              <a:alpha val="2701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4598566-2232-71E1-1581-47E2108BC388}"/>
              </a:ext>
            </a:extLst>
          </p:cNvPr>
          <p:cNvSpPr/>
          <p:nvPr/>
        </p:nvSpPr>
        <p:spPr>
          <a:xfrm>
            <a:off x="559433" y="3930512"/>
            <a:ext cx="9934902" cy="2268269"/>
          </a:xfrm>
          <a:prstGeom prst="roundRect">
            <a:avLst/>
          </a:prstGeom>
          <a:solidFill>
            <a:schemeClr val="accent2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579029-60BB-42F2-39E7-9D58F4479342}"/>
              </a:ext>
            </a:extLst>
          </p:cNvPr>
          <p:cNvSpPr txBox="1"/>
          <p:nvPr/>
        </p:nvSpPr>
        <p:spPr>
          <a:xfrm>
            <a:off x="268301" y="796527"/>
            <a:ext cx="681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HIGH CERTAINTY OF EVIDENCE → 1° Treatment Option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15DFFC4-45AE-735D-9789-21FBD698F8B1}"/>
              </a:ext>
            </a:extLst>
          </p:cNvPr>
          <p:cNvSpPr txBox="1"/>
          <p:nvPr/>
        </p:nvSpPr>
        <p:spPr>
          <a:xfrm>
            <a:off x="824698" y="6160747"/>
            <a:ext cx="681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UNCERTAINTY OF EVIDENCE → Alternative </a:t>
            </a:r>
            <a:r>
              <a:rPr lang="it-IT" b="1" dirty="0" err="1">
                <a:solidFill>
                  <a:srgbClr val="C00000"/>
                </a:solidFill>
              </a:rPr>
              <a:t>personalised</a:t>
            </a:r>
            <a:r>
              <a:rPr lang="it-IT" b="1" dirty="0">
                <a:solidFill>
                  <a:srgbClr val="C00000"/>
                </a:solidFill>
              </a:rPr>
              <a:t> options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4BEB102-12B1-8371-346C-27035F7A885F}"/>
              </a:ext>
            </a:extLst>
          </p:cNvPr>
          <p:cNvSpPr txBox="1"/>
          <p:nvPr/>
        </p:nvSpPr>
        <p:spPr>
          <a:xfrm>
            <a:off x="3335684" y="70180"/>
            <a:ext cx="5137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Heisenberg’s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  <a:endParaRPr lang="it-IT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75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1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1CDC220-9B98-83EB-F0A2-7F4B64FCDBC9}"/>
              </a:ext>
            </a:extLst>
          </p:cNvPr>
          <p:cNvSpPr/>
          <p:nvPr/>
        </p:nvSpPr>
        <p:spPr>
          <a:xfrm>
            <a:off x="1092552" y="1242330"/>
            <a:ext cx="2289016" cy="47762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</a:rPr>
              <a:t>EXCLUDE THERAPY IF</a:t>
            </a:r>
          </a:p>
          <a:p>
            <a:pPr algn="ctr"/>
            <a:r>
              <a:rPr lang="it-IT" sz="1000" dirty="0">
                <a:solidFill>
                  <a:schemeClr val="tx1"/>
                </a:solidFill>
              </a:rPr>
              <a:t>(</a:t>
            </a:r>
            <a:r>
              <a:rPr lang="it-IT" sz="1000" dirty="0" err="1">
                <a:solidFill>
                  <a:schemeClr val="tx1"/>
                </a:solidFill>
              </a:rPr>
              <a:t>multifactorial</a:t>
            </a:r>
            <a:r>
              <a:rPr lang="it-IT" sz="1000" dirty="0">
                <a:solidFill>
                  <a:schemeClr val="tx1"/>
                </a:solidFill>
              </a:rPr>
              <a:t> weight)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A10DA705-0E5C-3BCD-C4ED-AFEF8A7830D9}"/>
              </a:ext>
            </a:extLst>
          </p:cNvPr>
          <p:cNvGrpSpPr/>
          <p:nvPr/>
        </p:nvGrpSpPr>
        <p:grpSpPr>
          <a:xfrm>
            <a:off x="1040103" y="2016199"/>
            <a:ext cx="2393781" cy="4740712"/>
            <a:chOff x="1040103" y="1837903"/>
            <a:chExt cx="2393781" cy="4791414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5376B5D7-B295-28D8-2795-4F352E4BB881}"/>
                </a:ext>
              </a:extLst>
            </p:cNvPr>
            <p:cNvSpPr/>
            <p:nvPr/>
          </p:nvSpPr>
          <p:spPr>
            <a:xfrm>
              <a:off x="1056898" y="1837903"/>
              <a:ext cx="2360329" cy="45361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900" b="0" dirty="0" err="1"/>
                <a:t>Exclude</a:t>
              </a:r>
              <a:r>
                <a:rPr lang="it-IT" sz="900" dirty="0"/>
                <a:t> </a:t>
              </a:r>
            </a:p>
            <a:p>
              <a:pPr algn="ctr"/>
              <a:r>
                <a:rPr lang="it-IT" sz="1000" b="1" dirty="0" err="1"/>
                <a:t>liver</a:t>
              </a:r>
              <a:r>
                <a:rPr lang="it-IT" sz="1000" b="1" dirty="0"/>
                <a:t> </a:t>
              </a:r>
              <a:r>
                <a:rPr lang="it-IT" sz="1000" b="1" dirty="0" err="1"/>
                <a:t>transplant</a:t>
              </a:r>
              <a:endParaRPr lang="it-IT" sz="1000" b="1" dirty="0"/>
            </a:p>
            <a:p>
              <a:pPr algn="ctr"/>
              <a:r>
                <a:rPr lang="it-IT" sz="900" dirty="0" err="1"/>
                <a:t>if</a:t>
              </a:r>
              <a:endParaRPr lang="it-IT" sz="1000" dirty="0"/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D919A030-769D-41D7-8EE6-E88CB83C5CFE}"/>
                </a:ext>
              </a:extLst>
            </p:cNvPr>
            <p:cNvSpPr/>
            <p:nvPr/>
          </p:nvSpPr>
          <p:spPr>
            <a:xfrm>
              <a:off x="1056898" y="3132111"/>
              <a:ext cx="2360329" cy="45361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900" b="0" dirty="0" err="1"/>
                <a:t>Exclude</a:t>
              </a:r>
              <a:r>
                <a:rPr lang="it-IT" sz="900" dirty="0"/>
                <a:t> </a:t>
              </a:r>
            </a:p>
            <a:p>
              <a:pPr algn="ctr"/>
              <a:r>
                <a:rPr lang="it-IT" sz="1000" b="1" dirty="0" err="1"/>
                <a:t>liver</a:t>
              </a:r>
              <a:r>
                <a:rPr lang="it-IT" sz="1000" b="1" dirty="0"/>
                <a:t> </a:t>
              </a:r>
              <a:r>
                <a:rPr lang="it-IT" sz="1000" b="1" dirty="0" err="1"/>
                <a:t>resection</a:t>
              </a:r>
              <a:endParaRPr lang="it-IT" sz="1000" b="1" dirty="0"/>
            </a:p>
            <a:p>
              <a:pPr algn="ctr"/>
              <a:r>
                <a:rPr lang="it-IT" sz="900" dirty="0" err="1"/>
                <a:t>if</a:t>
              </a:r>
              <a:endParaRPr lang="it-IT" sz="1000" dirty="0"/>
            </a:p>
          </p:txBody>
        </p:sp>
        <p:sp>
          <p:nvSpPr>
            <p:cNvPr id="7" name="Freccia giù 6">
              <a:extLst>
                <a:ext uri="{FF2B5EF4-FFF2-40B4-BE49-F238E27FC236}">
                  <a16:creationId xmlns:a16="http://schemas.microsoft.com/office/drawing/2014/main" id="{2628BE14-643A-91FB-1B15-AA2A279A5E13}"/>
                </a:ext>
              </a:extLst>
            </p:cNvPr>
            <p:cNvSpPr/>
            <p:nvPr/>
          </p:nvSpPr>
          <p:spPr>
            <a:xfrm>
              <a:off x="1880491" y="2345809"/>
              <a:ext cx="713137" cy="97157"/>
            </a:xfrm>
            <a:prstGeom prst="downArrow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8" name="Freccia giù 7">
              <a:extLst>
                <a:ext uri="{FF2B5EF4-FFF2-40B4-BE49-F238E27FC236}">
                  <a16:creationId xmlns:a16="http://schemas.microsoft.com/office/drawing/2014/main" id="{577B39EB-7357-00D6-9677-7FB4B2BFA6E6}"/>
                </a:ext>
              </a:extLst>
            </p:cNvPr>
            <p:cNvSpPr/>
            <p:nvPr/>
          </p:nvSpPr>
          <p:spPr>
            <a:xfrm>
              <a:off x="1880491" y="3633421"/>
              <a:ext cx="713137" cy="97157"/>
            </a:xfrm>
            <a:prstGeom prst="downArrow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2E0C11FC-0284-2AD7-2684-A3E4166B35C0}"/>
                </a:ext>
              </a:extLst>
            </p:cNvPr>
            <p:cNvSpPr/>
            <p:nvPr/>
          </p:nvSpPr>
          <p:spPr>
            <a:xfrm>
              <a:off x="1056898" y="3775592"/>
              <a:ext cx="2360329" cy="44516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900" b="0" dirty="0" err="1"/>
                <a:t>Exclude</a:t>
              </a:r>
              <a:r>
                <a:rPr lang="it-IT" sz="1000" dirty="0"/>
                <a:t> </a:t>
              </a:r>
            </a:p>
            <a:p>
              <a:pPr algn="ctr"/>
              <a:r>
                <a:rPr lang="it-IT" sz="1000" b="1" dirty="0" err="1"/>
                <a:t>percutaneous</a:t>
              </a:r>
              <a:r>
                <a:rPr lang="it-IT" sz="1000" b="1" dirty="0"/>
                <a:t> </a:t>
              </a:r>
              <a:r>
                <a:rPr lang="it-IT" sz="1000" b="1" dirty="0" err="1"/>
                <a:t>ablation</a:t>
              </a:r>
              <a:endParaRPr lang="it-IT" sz="1000" b="1" dirty="0"/>
            </a:p>
            <a:p>
              <a:pPr algn="ctr"/>
              <a:r>
                <a:rPr lang="it-IT" sz="900" dirty="0" err="1"/>
                <a:t>if</a:t>
              </a:r>
              <a:endParaRPr lang="it-IT" sz="1000" dirty="0"/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CD4FF919-065B-1285-28D8-F64C9D356BA2}"/>
                </a:ext>
              </a:extLst>
            </p:cNvPr>
            <p:cNvSpPr/>
            <p:nvPr/>
          </p:nvSpPr>
          <p:spPr>
            <a:xfrm>
              <a:off x="1051978" y="4397836"/>
              <a:ext cx="2360329" cy="4355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900" b="0" dirty="0" err="1"/>
                <a:t>Exclude</a:t>
              </a:r>
              <a:r>
                <a:rPr lang="it-IT" sz="900" dirty="0"/>
                <a:t> </a:t>
              </a:r>
            </a:p>
            <a:p>
              <a:pPr algn="ctr"/>
              <a:r>
                <a:rPr lang="it-IT" sz="1000" b="1" dirty="0"/>
                <a:t>video-</a:t>
              </a:r>
              <a:r>
                <a:rPr lang="it-IT" sz="1000" b="1" dirty="0" err="1"/>
                <a:t>laparoscopic</a:t>
              </a:r>
              <a:r>
                <a:rPr lang="it-IT" sz="1000" b="1" dirty="0"/>
                <a:t> </a:t>
              </a:r>
              <a:r>
                <a:rPr lang="it-IT" sz="1000" b="1" dirty="0" err="1"/>
                <a:t>ablation</a:t>
              </a:r>
              <a:r>
                <a:rPr lang="it-IT" sz="1000" b="1" dirty="0"/>
                <a:t> </a:t>
              </a:r>
            </a:p>
            <a:p>
              <a:pPr algn="ctr"/>
              <a:r>
                <a:rPr lang="it-IT" sz="900" dirty="0" err="1"/>
                <a:t>if</a:t>
              </a:r>
              <a:endParaRPr lang="it-IT" sz="1000" dirty="0"/>
            </a:p>
          </p:txBody>
        </p:sp>
        <p:sp>
          <p:nvSpPr>
            <p:cNvPr id="11" name="Freccia giù 10">
              <a:extLst>
                <a:ext uri="{FF2B5EF4-FFF2-40B4-BE49-F238E27FC236}">
                  <a16:creationId xmlns:a16="http://schemas.microsoft.com/office/drawing/2014/main" id="{E348C588-0753-2919-F690-C9759C07F48C}"/>
                </a:ext>
              </a:extLst>
            </p:cNvPr>
            <p:cNvSpPr/>
            <p:nvPr/>
          </p:nvSpPr>
          <p:spPr>
            <a:xfrm>
              <a:off x="1863700" y="4255665"/>
              <a:ext cx="713137" cy="97157"/>
            </a:xfrm>
            <a:prstGeom prst="downArrow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2" name="Freccia giù 11">
              <a:extLst>
                <a:ext uri="{FF2B5EF4-FFF2-40B4-BE49-F238E27FC236}">
                  <a16:creationId xmlns:a16="http://schemas.microsoft.com/office/drawing/2014/main" id="{DF2EEC52-9D92-435E-8FE9-7A1989D07C3A}"/>
                </a:ext>
              </a:extLst>
            </p:cNvPr>
            <p:cNvSpPr/>
            <p:nvPr/>
          </p:nvSpPr>
          <p:spPr>
            <a:xfrm>
              <a:off x="1880491" y="4878803"/>
              <a:ext cx="713137" cy="97157"/>
            </a:xfrm>
            <a:prstGeom prst="downArrow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AACEB3DA-260C-81DD-F115-06CDD5187078}"/>
                </a:ext>
              </a:extLst>
            </p:cNvPr>
            <p:cNvSpPr/>
            <p:nvPr/>
          </p:nvSpPr>
          <p:spPr>
            <a:xfrm>
              <a:off x="1040106" y="2481826"/>
              <a:ext cx="2360329" cy="44516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b="0" dirty="0" err="1"/>
                <a:t>Exclude</a:t>
              </a:r>
              <a:r>
                <a:rPr lang="it-IT" sz="1000" dirty="0"/>
                <a:t> </a:t>
              </a:r>
              <a:endParaRPr lang="it-IT" sz="900" dirty="0"/>
            </a:p>
            <a:p>
              <a:pPr algn="ctr"/>
              <a:r>
                <a:rPr lang="it-IT" sz="900" b="1" dirty="0"/>
                <a:t>Mini-invasive</a:t>
              </a:r>
              <a:r>
                <a:rPr lang="it-IT" sz="900" dirty="0"/>
                <a:t> </a:t>
              </a:r>
              <a:r>
                <a:rPr lang="it-IT" sz="900" b="1" dirty="0" err="1"/>
                <a:t>liver</a:t>
              </a:r>
              <a:r>
                <a:rPr lang="it-IT" sz="900" b="1" dirty="0"/>
                <a:t>  </a:t>
              </a:r>
              <a:r>
                <a:rPr lang="it-IT" sz="900" b="1" dirty="0" err="1"/>
                <a:t>Resection</a:t>
              </a:r>
              <a:endParaRPr lang="it-IT" sz="900" b="1" dirty="0"/>
            </a:p>
            <a:p>
              <a:pPr algn="ctr"/>
              <a:r>
                <a:rPr lang="it-IT" sz="800" dirty="0" err="1"/>
                <a:t>if</a:t>
              </a:r>
              <a:endParaRPr lang="it-IT" sz="800" dirty="0"/>
            </a:p>
          </p:txBody>
        </p:sp>
        <p:sp>
          <p:nvSpPr>
            <p:cNvPr id="14" name="Freccia giù 13">
              <a:extLst>
                <a:ext uri="{FF2B5EF4-FFF2-40B4-BE49-F238E27FC236}">
                  <a16:creationId xmlns:a16="http://schemas.microsoft.com/office/drawing/2014/main" id="{B4CF76D6-17DA-81F7-DDBD-61C91B8A417C}"/>
                </a:ext>
              </a:extLst>
            </p:cNvPr>
            <p:cNvSpPr/>
            <p:nvPr/>
          </p:nvSpPr>
          <p:spPr>
            <a:xfrm>
              <a:off x="1863701" y="2985878"/>
              <a:ext cx="713137" cy="97157"/>
            </a:xfrm>
            <a:prstGeom prst="downArrow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02616DA6-7EEB-37CF-6963-F8D70D1C8D4B}"/>
                </a:ext>
              </a:extLst>
            </p:cNvPr>
            <p:cNvSpPr/>
            <p:nvPr/>
          </p:nvSpPr>
          <p:spPr>
            <a:xfrm>
              <a:off x="1040103" y="5031535"/>
              <a:ext cx="2377124" cy="44516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 err="1">
                  <a:solidFill>
                    <a:schemeClr val="tx1"/>
                  </a:solidFill>
                </a:rPr>
                <a:t>Exclude</a:t>
              </a:r>
              <a:r>
                <a:rPr lang="it-IT" sz="11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it-IT" sz="1100" b="1" dirty="0">
                  <a:solidFill>
                    <a:schemeClr val="tx1"/>
                  </a:solidFill>
                </a:rPr>
                <a:t>intra-</a:t>
              </a:r>
              <a:r>
                <a:rPr lang="it-IT" sz="1100" b="1" dirty="0" err="1">
                  <a:solidFill>
                    <a:schemeClr val="tx1"/>
                  </a:solidFill>
                </a:rPr>
                <a:t>arterial</a:t>
              </a:r>
              <a:r>
                <a:rPr lang="it-IT" sz="1100" b="1" dirty="0">
                  <a:solidFill>
                    <a:schemeClr val="tx1"/>
                  </a:solidFill>
                </a:rPr>
                <a:t> therapies</a:t>
              </a:r>
            </a:p>
            <a:p>
              <a:pPr algn="ctr"/>
              <a:r>
                <a:rPr lang="it-IT" sz="1050" dirty="0" err="1">
                  <a:solidFill>
                    <a:schemeClr val="tx1"/>
                  </a:solidFill>
                </a:rPr>
                <a:t>if</a:t>
              </a:r>
              <a:endParaRPr lang="it-IT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ccia giù 15">
              <a:extLst>
                <a:ext uri="{FF2B5EF4-FFF2-40B4-BE49-F238E27FC236}">
                  <a16:creationId xmlns:a16="http://schemas.microsoft.com/office/drawing/2014/main" id="{D7AB8B39-9D13-0A7F-21B6-649EF8AF7765}"/>
                </a:ext>
              </a:extLst>
            </p:cNvPr>
            <p:cNvSpPr/>
            <p:nvPr/>
          </p:nvSpPr>
          <p:spPr>
            <a:xfrm>
              <a:off x="1892060" y="5522126"/>
              <a:ext cx="656413" cy="95679"/>
            </a:xfrm>
            <a:prstGeom prst="downArrow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EA7D627D-BD8F-2B86-8C96-B4E9E4273204}"/>
                </a:ext>
              </a:extLst>
            </p:cNvPr>
            <p:cNvSpPr/>
            <p:nvPr/>
          </p:nvSpPr>
          <p:spPr>
            <a:xfrm>
              <a:off x="1056759" y="5661281"/>
              <a:ext cx="2377125" cy="38778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 err="1">
                  <a:solidFill>
                    <a:schemeClr val="tx1"/>
                  </a:solidFill>
                </a:rPr>
                <a:t>Exclude</a:t>
              </a:r>
              <a:endParaRPr lang="it-IT" sz="1050" dirty="0">
                <a:solidFill>
                  <a:schemeClr val="tx1"/>
                </a:solidFill>
              </a:endParaRPr>
            </a:p>
            <a:p>
              <a:pPr algn="ctr"/>
              <a:r>
                <a:rPr lang="it-IT" sz="1100" b="1" dirty="0" err="1">
                  <a:solidFill>
                    <a:schemeClr val="tx1"/>
                  </a:solidFill>
                </a:rPr>
                <a:t>systemic</a:t>
              </a:r>
              <a:r>
                <a:rPr lang="it-IT" sz="1100" b="1" dirty="0">
                  <a:solidFill>
                    <a:schemeClr val="tx1"/>
                  </a:solidFill>
                </a:rPr>
                <a:t> therapy</a:t>
              </a:r>
            </a:p>
            <a:p>
              <a:pPr algn="ctr"/>
              <a:r>
                <a:rPr lang="it-IT" sz="1050" dirty="0" err="1">
                  <a:solidFill>
                    <a:schemeClr val="tx1"/>
                  </a:solidFill>
                </a:rPr>
                <a:t>if</a:t>
              </a:r>
              <a:endParaRPr lang="it-IT" sz="1100" dirty="0">
                <a:solidFill>
                  <a:schemeClr val="tx1"/>
                </a:solidFill>
              </a:endParaRPr>
            </a:p>
          </p:txBody>
        </p:sp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64035407-8DCD-7357-2B2D-223A787BD258}"/>
                </a:ext>
              </a:extLst>
            </p:cNvPr>
            <p:cNvSpPr/>
            <p:nvPr/>
          </p:nvSpPr>
          <p:spPr>
            <a:xfrm>
              <a:off x="1056897" y="6241529"/>
              <a:ext cx="2376987" cy="38778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b="1" dirty="0">
                  <a:solidFill>
                    <a:schemeClr val="tx1"/>
                  </a:solidFill>
                </a:rPr>
                <a:t>Best supportive care</a:t>
              </a:r>
            </a:p>
          </p:txBody>
        </p:sp>
        <p:sp>
          <p:nvSpPr>
            <p:cNvPr id="19" name="Freccia giù 18">
              <a:extLst>
                <a:ext uri="{FF2B5EF4-FFF2-40B4-BE49-F238E27FC236}">
                  <a16:creationId xmlns:a16="http://schemas.microsoft.com/office/drawing/2014/main" id="{A85C6F4C-6B82-5F97-3BFC-67F5EC2112DD}"/>
                </a:ext>
              </a:extLst>
            </p:cNvPr>
            <p:cNvSpPr/>
            <p:nvPr/>
          </p:nvSpPr>
          <p:spPr>
            <a:xfrm>
              <a:off x="1892059" y="6092406"/>
              <a:ext cx="656413" cy="95679"/>
            </a:xfrm>
            <a:prstGeom prst="downArrow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9EC9F0F-9E97-5E7F-0F72-36B8544CD281}"/>
              </a:ext>
            </a:extLst>
          </p:cNvPr>
          <p:cNvSpPr txBox="1"/>
          <p:nvPr/>
        </p:nvSpPr>
        <p:spPr>
          <a:xfrm>
            <a:off x="1092552" y="60988"/>
            <a:ext cx="2616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CERTAINTY OF SURVIVAL BENEFIT EVIDENCE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0929D39-1AD4-A872-404F-90DB0FB00421}"/>
              </a:ext>
            </a:extLst>
          </p:cNvPr>
          <p:cNvGrpSpPr/>
          <p:nvPr/>
        </p:nvGrpSpPr>
        <p:grpSpPr>
          <a:xfrm>
            <a:off x="101431" y="1116284"/>
            <a:ext cx="527590" cy="5532356"/>
            <a:chOff x="378426" y="2768117"/>
            <a:chExt cx="976040" cy="8176349"/>
          </a:xfrm>
        </p:grpSpPr>
        <p:sp>
          <p:nvSpPr>
            <p:cNvPr id="23" name="Freccia a destra 6">
              <a:extLst>
                <a:ext uri="{FF2B5EF4-FFF2-40B4-BE49-F238E27FC236}">
                  <a16:creationId xmlns:a16="http://schemas.microsoft.com/office/drawing/2014/main" id="{97DED576-3A13-5ADC-60A8-D37326727EF9}"/>
                </a:ext>
              </a:extLst>
            </p:cNvPr>
            <p:cNvSpPr/>
            <p:nvPr/>
          </p:nvSpPr>
          <p:spPr>
            <a:xfrm rot="5400000">
              <a:off x="-3221729" y="6368272"/>
              <a:ext cx="8176349" cy="976040"/>
            </a:xfrm>
            <a:prstGeom prst="rightArrow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859" tIns="45930" rIns="91859" bIns="459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200" dirty="0"/>
                <a:t>THERAPEUTIC HIERARORDINALCHY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E898D27-2B02-BF52-9B7E-705AEF94157E}"/>
                </a:ext>
              </a:extLst>
            </p:cNvPr>
            <p:cNvSpPr txBox="1"/>
            <p:nvPr/>
          </p:nvSpPr>
          <p:spPr>
            <a:xfrm rot="16200000">
              <a:off x="-1848615" y="5909873"/>
              <a:ext cx="5442229" cy="626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accent1">
                      <a:lumMod val="75000"/>
                    </a:schemeClr>
                  </a:solidFill>
                </a:rPr>
                <a:t>ORDINAL THERAPEUTIC HIERARCHY</a:t>
              </a:r>
            </a:p>
          </p:txBody>
        </p:sp>
      </p:grp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966E1B72-2300-180F-A383-2934251592AC}"/>
              </a:ext>
            </a:extLst>
          </p:cNvPr>
          <p:cNvSpPr/>
          <p:nvPr/>
        </p:nvSpPr>
        <p:spPr>
          <a:xfrm>
            <a:off x="680846" y="-28703"/>
            <a:ext cx="3167807" cy="6809387"/>
          </a:xfrm>
          <a:prstGeom prst="roundRect">
            <a:avLst/>
          </a:prstGeom>
          <a:solidFill>
            <a:schemeClr val="accent1">
              <a:alpha val="2701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4A185A1F-FD49-3D9E-AECB-B4F53396EC7D}"/>
              </a:ext>
            </a:extLst>
          </p:cNvPr>
          <p:cNvSpPr/>
          <p:nvPr/>
        </p:nvSpPr>
        <p:spPr>
          <a:xfrm>
            <a:off x="8350009" y="1250196"/>
            <a:ext cx="1591431" cy="48424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b="1" dirty="0">
                <a:solidFill>
                  <a:schemeClr val="tx1"/>
                </a:solidFill>
              </a:rPr>
              <a:t>UNFIT</a:t>
            </a:r>
            <a:endParaRPr lang="it-IT" sz="1050" dirty="0">
              <a:solidFill>
                <a:schemeClr val="tx1"/>
              </a:solidFill>
            </a:endParaRP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34486FF1-5205-1AF2-EB10-583003D768B5}"/>
              </a:ext>
            </a:extLst>
          </p:cNvPr>
          <p:cNvSpPr/>
          <p:nvPr/>
        </p:nvSpPr>
        <p:spPr>
          <a:xfrm>
            <a:off x="4460716" y="1234033"/>
            <a:ext cx="2299906" cy="48424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b="1" dirty="0">
                <a:solidFill>
                  <a:schemeClr val="tx1"/>
                </a:solidFill>
              </a:rPr>
              <a:t>CRITICAL TUMOR FEATURES</a:t>
            </a:r>
            <a:endParaRPr lang="it-IT" sz="1050" dirty="0">
              <a:solidFill>
                <a:schemeClr val="tx1"/>
              </a:solidFill>
            </a:endParaRP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EB8EB485-FA6A-EDB9-59A2-4CE58E2E8147}"/>
              </a:ext>
            </a:extLst>
          </p:cNvPr>
          <p:cNvSpPr/>
          <p:nvPr/>
        </p:nvSpPr>
        <p:spPr>
          <a:xfrm>
            <a:off x="6828863" y="1242330"/>
            <a:ext cx="1423629" cy="48424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b="1" dirty="0">
                <a:solidFill>
                  <a:schemeClr val="tx1"/>
                </a:solidFill>
              </a:rPr>
              <a:t>LIVER DYSFUNCTION</a:t>
            </a:r>
            <a:endParaRPr lang="it-IT" sz="1050" dirty="0">
              <a:solidFill>
                <a:schemeClr val="tx1"/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D75260B-CC01-A9BE-00D2-D6FE89B164E0}"/>
              </a:ext>
            </a:extLst>
          </p:cNvPr>
          <p:cNvSpPr txBox="1"/>
          <p:nvPr/>
        </p:nvSpPr>
        <p:spPr>
          <a:xfrm>
            <a:off x="6392157" y="28676"/>
            <a:ext cx="330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INDIVIDUAL RECOMMENDATION</a:t>
            </a:r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B2431E13-284C-E334-2688-E389DD47BE87}"/>
              </a:ext>
            </a:extLst>
          </p:cNvPr>
          <p:cNvSpPr/>
          <p:nvPr/>
        </p:nvSpPr>
        <p:spPr>
          <a:xfrm>
            <a:off x="10007058" y="1263749"/>
            <a:ext cx="1660830" cy="48424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b="1" dirty="0">
                <a:solidFill>
                  <a:schemeClr val="tx1"/>
                </a:solidFill>
              </a:rPr>
              <a:t>UNFEASIBILITY</a:t>
            </a:r>
            <a:endParaRPr lang="it-IT" sz="1050" dirty="0">
              <a:solidFill>
                <a:schemeClr val="tx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852E955-8217-3814-5A3A-B2ECED522B95}"/>
              </a:ext>
            </a:extLst>
          </p:cNvPr>
          <p:cNvSpPr txBox="1"/>
          <p:nvPr/>
        </p:nvSpPr>
        <p:spPr>
          <a:xfrm>
            <a:off x="4932750" y="794669"/>
            <a:ext cx="1313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rgbClr val="C00000"/>
                </a:solidFill>
              </a:rPr>
              <a:t>BENEFITS  </a:t>
            </a:r>
          </a:p>
          <a:p>
            <a:pPr algn="ctr"/>
            <a:r>
              <a:rPr lang="it-IT" sz="1050" b="1" dirty="0">
                <a:solidFill>
                  <a:srgbClr val="C00000"/>
                </a:solidFill>
              </a:rPr>
              <a:t>(</a:t>
            </a:r>
            <a:r>
              <a:rPr lang="it-IT" sz="1050" b="1" dirty="0" err="1">
                <a:solidFill>
                  <a:srgbClr val="C00000"/>
                </a:solidFill>
              </a:rPr>
              <a:t>desirable</a:t>
            </a:r>
            <a:r>
              <a:rPr lang="it-IT" sz="1050" b="1" dirty="0">
                <a:solidFill>
                  <a:srgbClr val="C00000"/>
                </a:solidFill>
              </a:rPr>
              <a:t> </a:t>
            </a:r>
            <a:r>
              <a:rPr lang="it-IT" sz="1050" b="1" dirty="0" err="1">
                <a:solidFill>
                  <a:srgbClr val="C00000"/>
                </a:solidFill>
              </a:rPr>
              <a:t>effects</a:t>
            </a:r>
            <a:r>
              <a:rPr lang="it-IT" sz="105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C373853-4F11-8B46-88EE-E64BFE275AEA}"/>
              </a:ext>
            </a:extLst>
          </p:cNvPr>
          <p:cNvSpPr txBox="1"/>
          <p:nvPr/>
        </p:nvSpPr>
        <p:spPr>
          <a:xfrm>
            <a:off x="6785939" y="819309"/>
            <a:ext cx="14236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rgbClr val="C00000"/>
                </a:solidFill>
              </a:rPr>
              <a:t>HARMS</a:t>
            </a:r>
          </a:p>
          <a:p>
            <a:pPr algn="ctr"/>
            <a:r>
              <a:rPr lang="it-IT" sz="1050" b="1" dirty="0">
                <a:solidFill>
                  <a:srgbClr val="C00000"/>
                </a:solidFill>
              </a:rPr>
              <a:t>(</a:t>
            </a:r>
            <a:r>
              <a:rPr lang="it-IT" sz="1050" b="1" dirty="0" err="1">
                <a:solidFill>
                  <a:srgbClr val="C00000"/>
                </a:solidFill>
              </a:rPr>
              <a:t>undesirable</a:t>
            </a:r>
            <a:r>
              <a:rPr lang="it-IT" sz="1050" b="1" dirty="0">
                <a:solidFill>
                  <a:srgbClr val="C00000"/>
                </a:solidFill>
              </a:rPr>
              <a:t> </a:t>
            </a:r>
            <a:r>
              <a:rPr lang="it-IT" sz="1050" b="1" dirty="0" err="1">
                <a:solidFill>
                  <a:srgbClr val="C00000"/>
                </a:solidFill>
              </a:rPr>
              <a:t>effects</a:t>
            </a:r>
            <a:r>
              <a:rPr lang="it-IT" sz="105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324096B-EFF6-3354-992B-4AD4CFF1C8FB}"/>
              </a:ext>
            </a:extLst>
          </p:cNvPr>
          <p:cNvSpPr txBox="1"/>
          <p:nvPr/>
        </p:nvSpPr>
        <p:spPr>
          <a:xfrm>
            <a:off x="8307086" y="821555"/>
            <a:ext cx="16343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rgbClr val="C00000"/>
                </a:solidFill>
              </a:rPr>
              <a:t>HARMS/BURDEN/VALUES AND PREFERENCES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BBC3CDD-EF3C-1A68-C6A3-DA575C80BE08}"/>
              </a:ext>
            </a:extLst>
          </p:cNvPr>
          <p:cNvSpPr txBox="1"/>
          <p:nvPr/>
        </p:nvSpPr>
        <p:spPr>
          <a:xfrm>
            <a:off x="9980189" y="837712"/>
            <a:ext cx="17889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rgbClr val="C00000"/>
                </a:solidFill>
              </a:rPr>
              <a:t>FEASIBILITY, RESOURCES, ACCEPTABILITY, EQUITY</a:t>
            </a:r>
          </a:p>
        </p:txBody>
      </p:sp>
      <p:sp>
        <p:nvSpPr>
          <p:cNvPr id="38" name="Freccia destra 37">
            <a:extLst>
              <a:ext uri="{FF2B5EF4-FFF2-40B4-BE49-F238E27FC236}">
                <a16:creationId xmlns:a16="http://schemas.microsoft.com/office/drawing/2014/main" id="{1FBDF80D-B337-C9DD-C2B3-6BFD206BE29E}"/>
              </a:ext>
            </a:extLst>
          </p:cNvPr>
          <p:cNvSpPr/>
          <p:nvPr/>
        </p:nvSpPr>
        <p:spPr>
          <a:xfrm>
            <a:off x="4508205" y="342932"/>
            <a:ext cx="7163429" cy="484242"/>
          </a:xfrm>
          <a:prstGeom prst="rightArrow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MULTIPARAMETRIC MULTIDISCPLINARY EXPERT DECISION 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F2CE7D55-94B8-A143-8CC2-11AAFDB8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716" y="1735228"/>
            <a:ext cx="2299906" cy="327281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DC5D4B43-5A60-7751-7DB5-CAC8CB740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449" y="2079462"/>
            <a:ext cx="2299906" cy="4729925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9795B2EF-70D7-8B5D-55EB-F7BDBCC55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456" y="2068829"/>
            <a:ext cx="1377746" cy="4751532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4E353450-7E0B-2F70-EB6C-29E1DA615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009" y="2086640"/>
            <a:ext cx="1591431" cy="4722747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E3B9AB50-C709-C74B-9DE4-E1A48F160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1246" y="2079462"/>
            <a:ext cx="1591431" cy="4722747"/>
          </a:xfrm>
          <a:prstGeom prst="rect">
            <a:avLst/>
          </a:prstGeom>
        </p:spPr>
      </p:pic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D1C3070C-7C80-A3C1-967F-4421215F264C}"/>
              </a:ext>
            </a:extLst>
          </p:cNvPr>
          <p:cNvSpPr/>
          <p:nvPr/>
        </p:nvSpPr>
        <p:spPr>
          <a:xfrm>
            <a:off x="3951754" y="-30174"/>
            <a:ext cx="8276330" cy="6888174"/>
          </a:xfrm>
          <a:prstGeom prst="roundRect">
            <a:avLst/>
          </a:prstGeom>
          <a:solidFill>
            <a:schemeClr val="accent2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503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32" grpId="0"/>
      <p:bldP spid="26" grpId="0"/>
      <p:bldP spid="30" grpId="0"/>
      <p:bldP spid="31" grpId="0"/>
      <p:bldP spid="36" grpId="0"/>
      <p:bldP spid="4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89FA5-D0FC-4D13-0A0E-12E3DEF7F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38FFE4-7074-C2D3-B74F-9CC97D8AC44F}"/>
              </a:ext>
            </a:extLst>
          </p:cNvPr>
          <p:cNvSpPr txBox="1"/>
          <p:nvPr/>
        </p:nvSpPr>
        <p:spPr>
          <a:xfrm>
            <a:off x="548641" y="683849"/>
            <a:ext cx="1164336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   MTH, «GRADE </a:t>
            </a:r>
            <a:r>
              <a:rPr lang="it-IT" sz="2000" b="1" dirty="0" err="1">
                <a:solidFill>
                  <a:srgbClr val="C00000"/>
                </a:solidFill>
              </a:rPr>
              <a:t>insipred</a:t>
            </a:r>
            <a:r>
              <a:rPr lang="it-IT" sz="2000" b="1" dirty="0">
                <a:solidFill>
                  <a:srgbClr val="C00000"/>
                </a:solidFill>
              </a:rPr>
              <a:t>» </a:t>
            </a:r>
            <a:r>
              <a:rPr lang="it-IT" sz="2000" b="1" dirty="0" err="1">
                <a:solidFill>
                  <a:srgbClr val="C00000"/>
                </a:solidFill>
              </a:rPr>
              <a:t>as</a:t>
            </a:r>
            <a:r>
              <a:rPr lang="it-IT" sz="2000" b="1" dirty="0">
                <a:solidFill>
                  <a:srgbClr val="C00000"/>
                </a:solidFill>
              </a:rPr>
              <a:t> a complete </a:t>
            </a:r>
            <a:r>
              <a:rPr lang="it-IT" sz="2000" b="1" dirty="0" err="1">
                <a:solidFill>
                  <a:srgbClr val="C00000"/>
                </a:solidFill>
              </a:rPr>
              <a:t>EtD</a:t>
            </a:r>
            <a:r>
              <a:rPr lang="it-IT" sz="2000" b="1" dirty="0">
                <a:solidFill>
                  <a:srgbClr val="C00000"/>
                </a:solidFill>
              </a:rPr>
              <a:t> framework for </a:t>
            </a:r>
            <a:r>
              <a:rPr lang="it-IT" sz="2000" b="1" dirty="0" err="1">
                <a:solidFill>
                  <a:srgbClr val="C00000"/>
                </a:solidFill>
              </a:rPr>
              <a:t>individual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therapeutic</a:t>
            </a:r>
            <a:r>
              <a:rPr lang="it-IT" sz="2000" b="1" dirty="0">
                <a:solidFill>
                  <a:srgbClr val="C00000"/>
                </a:solidFill>
              </a:rPr>
              <a:t> decision-making</a:t>
            </a:r>
            <a:br>
              <a:rPr lang="it-IT" sz="2000" b="1" dirty="0">
                <a:solidFill>
                  <a:srgbClr val="C00000"/>
                </a:solidFill>
              </a:rPr>
            </a:br>
            <a:r>
              <a:rPr lang="it-IT" dirty="0"/>
              <a:t>• </a:t>
            </a:r>
            <a:r>
              <a:rPr lang="it-IT" dirty="0" err="1"/>
              <a:t>Transform</a:t>
            </a:r>
            <a:r>
              <a:rPr lang="it-IT" dirty="0"/>
              <a:t> MTH </a:t>
            </a:r>
            <a:r>
              <a:rPr lang="it-IT" dirty="0" err="1"/>
              <a:t>into</a:t>
            </a:r>
            <a:r>
              <a:rPr lang="it-IT" dirty="0"/>
              <a:t> a GRADE </a:t>
            </a:r>
            <a:r>
              <a:rPr lang="it-IT" dirty="0" err="1"/>
              <a:t>inspired</a:t>
            </a:r>
            <a:r>
              <a:rPr lang="it-IT" dirty="0"/>
              <a:t> </a:t>
            </a:r>
            <a:r>
              <a:rPr lang="it-IT" dirty="0" err="1"/>
              <a:t>Evidence</a:t>
            </a:r>
            <a:r>
              <a:rPr lang="it-IT" dirty="0"/>
              <a:t>‑to‑</a:t>
            </a:r>
            <a:r>
              <a:rPr lang="it-IT" dirty="0" err="1"/>
              <a:t>Decision</a:t>
            </a:r>
            <a:r>
              <a:rPr lang="it-IT" dirty="0"/>
              <a:t> tool for </a:t>
            </a:r>
            <a:r>
              <a:rPr lang="it-IT" dirty="0" err="1"/>
              <a:t>expert</a:t>
            </a:r>
            <a:r>
              <a:rPr lang="it-IT" dirty="0"/>
              <a:t> MDT meetings</a:t>
            </a:r>
            <a:br>
              <a:rPr lang="it-IT" dirty="0"/>
            </a:br>
            <a:r>
              <a:rPr lang="it-IT" dirty="0"/>
              <a:t>• </a:t>
            </a:r>
            <a:r>
              <a:rPr lang="it-IT" dirty="0" err="1"/>
              <a:t>Map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MTH </a:t>
            </a:r>
            <a:r>
              <a:rPr lang="it-IT" dirty="0" err="1"/>
              <a:t>dimension</a:t>
            </a:r>
            <a:r>
              <a:rPr lang="it-IT" dirty="0"/>
              <a:t> to GRADE </a:t>
            </a:r>
            <a:r>
              <a:rPr lang="it-IT" dirty="0" err="1"/>
              <a:t>EtD</a:t>
            </a:r>
            <a:r>
              <a:rPr lang="it-IT" dirty="0"/>
              <a:t> domains (benefits, </a:t>
            </a:r>
            <a:r>
              <a:rPr lang="it-IT" dirty="0" err="1"/>
              <a:t>harms</a:t>
            </a:r>
            <a:r>
              <a:rPr lang="it-IT" dirty="0"/>
              <a:t>, burden/</a:t>
            </a:r>
            <a:r>
              <a:rPr lang="it-IT" dirty="0" err="1"/>
              <a:t>values</a:t>
            </a:r>
            <a:r>
              <a:rPr lang="it-IT" dirty="0"/>
              <a:t>, </a:t>
            </a:r>
            <a:r>
              <a:rPr lang="it-IT" dirty="0" err="1"/>
              <a:t>feasibility</a:t>
            </a:r>
            <a:r>
              <a:rPr lang="it-IT" dirty="0"/>
              <a:t>/</a:t>
            </a:r>
            <a:r>
              <a:rPr lang="it-IT" dirty="0" err="1"/>
              <a:t>resources</a:t>
            </a:r>
            <a:r>
              <a:rPr lang="it-IT" dirty="0"/>
              <a:t>/equity)</a:t>
            </a:r>
            <a:br>
              <a:rPr lang="it-IT" dirty="0"/>
            </a:br>
            <a:r>
              <a:rPr lang="it-IT" dirty="0"/>
              <a:t>• </a:t>
            </a:r>
            <a:r>
              <a:rPr lang="it-IT" dirty="0" err="1"/>
              <a:t>Provide</a:t>
            </a:r>
            <a:r>
              <a:rPr lang="it-IT" dirty="0"/>
              <a:t> a </a:t>
            </a:r>
            <a:r>
              <a:rPr lang="it-IT" dirty="0" err="1"/>
              <a:t>transparent</a:t>
            </a:r>
            <a:r>
              <a:rPr lang="it-IT" dirty="0"/>
              <a:t>, </a:t>
            </a:r>
            <a:r>
              <a:rPr lang="it-IT" dirty="0" err="1"/>
              <a:t>reproducible</a:t>
            </a:r>
            <a:r>
              <a:rPr lang="it-IT" dirty="0"/>
              <a:t>, </a:t>
            </a:r>
            <a:r>
              <a:rPr lang="it-IT" dirty="0" err="1"/>
              <a:t>patient‑centred</a:t>
            </a:r>
            <a:r>
              <a:rPr lang="it-IT" dirty="0"/>
              <a:t> </a:t>
            </a:r>
            <a:r>
              <a:rPr lang="it-IT" dirty="0" err="1"/>
              <a:t>decision</a:t>
            </a:r>
            <a:r>
              <a:rPr lang="it-IT" dirty="0"/>
              <a:t> pathway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4C51638-5FDB-586A-DCD7-D0EC37254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18" y="1942183"/>
            <a:ext cx="9682693" cy="493700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F8FBF3-38B3-0548-A57D-B60F71308E9E}"/>
              </a:ext>
            </a:extLst>
          </p:cNvPr>
          <p:cNvSpPr txBox="1"/>
          <p:nvPr/>
        </p:nvSpPr>
        <p:spPr>
          <a:xfrm>
            <a:off x="1023352" y="0"/>
            <a:ext cx="9223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Heisenberg’s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the MTH-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EtD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proposal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330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8446BE6-0764-3607-DE90-08D01455A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59704"/>
            <a:ext cx="9477786" cy="53144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140176-9096-ABD2-F12A-7ADB322D92A3}"/>
              </a:ext>
            </a:extLst>
          </p:cNvPr>
          <p:cNvSpPr txBox="1"/>
          <p:nvPr/>
        </p:nvSpPr>
        <p:spPr>
          <a:xfrm>
            <a:off x="1524000" y="536374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</a:rPr>
              <a:t>Therapeutic</a:t>
            </a:r>
            <a:r>
              <a:rPr lang="it-IT" dirty="0">
                <a:solidFill>
                  <a:srgbClr val="000000"/>
                </a:solidFill>
                <a:effectLst/>
              </a:rPr>
              <a:t> Assistance and </a:t>
            </a:r>
            <a:r>
              <a:rPr lang="it-IT" dirty="0" err="1">
                <a:solidFill>
                  <a:srgbClr val="000000"/>
                </a:solidFill>
                <a:effectLst/>
              </a:rPr>
              <a:t>Decision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algorithms</a:t>
            </a:r>
            <a:r>
              <a:rPr lang="it-IT" dirty="0">
                <a:solidFill>
                  <a:srgbClr val="000000"/>
                </a:solidFill>
                <a:effectLst/>
              </a:rPr>
              <a:t> for </a:t>
            </a:r>
            <a:r>
              <a:rPr lang="it-IT" dirty="0" err="1">
                <a:solidFill>
                  <a:srgbClr val="000000"/>
                </a:solidFill>
                <a:effectLst/>
              </a:rPr>
              <a:t>hepatobiliary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tumor</a:t>
            </a:r>
            <a:r>
              <a:rPr lang="it-IT" dirty="0">
                <a:solidFill>
                  <a:srgbClr val="000000"/>
                </a:solidFill>
                <a:effectLst/>
              </a:rPr>
              <a:t> Boards (</a:t>
            </a:r>
            <a:r>
              <a:rPr lang="it-IT" dirty="0" err="1">
                <a:solidFill>
                  <a:srgbClr val="000000"/>
                </a:solidFill>
                <a:effectLst/>
              </a:rPr>
              <a:t>ADBoard</a:t>
            </a:r>
            <a:r>
              <a:rPr lang="it-IT" dirty="0">
                <a:solidFill>
                  <a:srgbClr val="000000"/>
                </a:solidFill>
                <a:effectLst/>
              </a:rPr>
              <a:t>) </a:t>
            </a:r>
            <a:r>
              <a:rPr lang="it-IT" dirty="0" err="1">
                <a:solidFill>
                  <a:srgbClr val="000000"/>
                </a:solidFill>
                <a:effectLst/>
              </a:rPr>
              <a:t>aim</a:t>
            </a:r>
            <a:r>
              <a:rPr lang="it-IT" dirty="0">
                <a:solidFill>
                  <a:srgbClr val="000000"/>
                </a:solidFill>
                <a:effectLst/>
              </a:rPr>
              <a:t> to reduce </a:t>
            </a:r>
            <a:r>
              <a:rPr lang="it-IT" dirty="0" err="1">
                <a:solidFill>
                  <a:srgbClr val="000000"/>
                </a:solidFill>
                <a:effectLst/>
              </a:rPr>
              <a:t>this</a:t>
            </a:r>
            <a:r>
              <a:rPr lang="it-IT" dirty="0">
                <a:solidFill>
                  <a:srgbClr val="000000"/>
                </a:solidFill>
                <a:effectLst/>
              </a:rPr>
              <a:t> delay by </a:t>
            </a:r>
            <a:r>
              <a:rPr lang="it-IT" dirty="0" err="1">
                <a:solidFill>
                  <a:srgbClr val="000000"/>
                </a:solidFill>
                <a:effectLst/>
              </a:rPr>
              <a:t>providing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</a:rPr>
              <a:t>automated</a:t>
            </a:r>
            <a:r>
              <a:rPr lang="it-IT" dirty="0">
                <a:solidFill>
                  <a:srgbClr val="000000"/>
                </a:solidFill>
                <a:effectLst/>
              </a:rPr>
              <a:t> data </a:t>
            </a:r>
            <a:r>
              <a:rPr lang="it-IT" dirty="0" err="1">
                <a:solidFill>
                  <a:srgbClr val="000000"/>
                </a:solidFill>
                <a:effectLst/>
              </a:rPr>
              <a:t>extraction</a:t>
            </a:r>
            <a:r>
              <a:rPr lang="it-IT" dirty="0">
                <a:solidFill>
                  <a:srgbClr val="000000"/>
                </a:solidFill>
                <a:effectLst/>
              </a:rPr>
              <a:t> and high-</a:t>
            </a:r>
            <a:r>
              <a:rPr lang="it-IT" dirty="0" err="1">
                <a:solidFill>
                  <a:srgbClr val="000000"/>
                </a:solidFill>
                <a:effectLst/>
              </a:rPr>
              <a:t>quality</a:t>
            </a:r>
            <a:r>
              <a:rPr lang="it-IT" dirty="0">
                <a:solidFill>
                  <a:srgbClr val="000000"/>
                </a:solidFill>
                <a:effectLst/>
              </a:rPr>
              <a:t>, </a:t>
            </a:r>
            <a:r>
              <a:rPr lang="it-IT" dirty="0" err="1">
                <a:solidFill>
                  <a:srgbClr val="000000"/>
                </a:solidFill>
                <a:effectLst/>
              </a:rPr>
              <a:t>evidence-based</a:t>
            </a:r>
            <a:r>
              <a:rPr lang="it-IT" dirty="0">
                <a:solidFill>
                  <a:srgbClr val="000000"/>
                </a:solidFill>
                <a:effectLst/>
              </a:rPr>
              <a:t> treatment </a:t>
            </a:r>
            <a:r>
              <a:rPr lang="it-IT" dirty="0" err="1">
                <a:solidFill>
                  <a:srgbClr val="000000"/>
                </a:solidFill>
                <a:effectLst/>
              </a:rPr>
              <a:t>recommendations</a:t>
            </a:r>
            <a:r>
              <a:rPr lang="it-IT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762897-C51F-80AA-EE35-672EDAD7E4C6}"/>
              </a:ext>
            </a:extLst>
          </p:cNvPr>
          <p:cNvSpPr txBox="1"/>
          <p:nvPr/>
        </p:nvSpPr>
        <p:spPr>
          <a:xfrm>
            <a:off x="4267199" y="6321626"/>
            <a:ext cx="7796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Ng et al. Trials (2023) 24:577. https://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doi.org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/10.1186/s13063-023-07610-8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2FD2B8-6E39-2DF9-F403-D53A4661992C}"/>
              </a:ext>
            </a:extLst>
          </p:cNvPr>
          <p:cNvSpPr txBox="1"/>
          <p:nvPr/>
        </p:nvSpPr>
        <p:spPr>
          <a:xfrm>
            <a:off x="611739" y="0"/>
            <a:ext cx="10280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Heisenberg’s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digital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MTH-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EtD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proposal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069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C58112-3E54-6813-95FE-4C1B4D19CC16}"/>
              </a:ext>
            </a:extLst>
          </p:cNvPr>
          <p:cNvSpPr txBox="1"/>
          <p:nvPr/>
        </p:nvSpPr>
        <p:spPr>
          <a:xfrm>
            <a:off x="2277978" y="653520"/>
            <a:ext cx="7764379" cy="1150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The </a:t>
            </a:r>
            <a:r>
              <a:rPr lang="it-IT" sz="18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Clinician</a:t>
            </a:r>
            <a:r>
              <a:rPr lang="it-IT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Helper</a:t>
            </a:r>
            <a:r>
              <a:rPr lang="it-IT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Expert Strategy System (CHESS): </a:t>
            </a:r>
            <a:endParaRPr lang="it-IT" sz="1200" dirty="0">
              <a:solidFill>
                <a:srgbClr val="C00000"/>
              </a:solidFill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 “Strategic Game-</a:t>
            </a:r>
            <a:r>
              <a:rPr lang="it-IT" sz="18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Inspired</a:t>
            </a:r>
            <a:r>
              <a:rPr lang="it-IT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” AI </a:t>
            </a:r>
            <a:r>
              <a:rPr lang="it-IT" sz="18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Copilot</a:t>
            </a:r>
            <a:r>
              <a:rPr lang="it-IT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to </a:t>
            </a:r>
            <a:r>
              <a:rPr lang="it-IT" sz="18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Enhance</a:t>
            </a:r>
            <a:r>
              <a:rPr lang="it-IT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Personalised</a:t>
            </a:r>
            <a:r>
              <a:rPr lang="it-IT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Sequential</a:t>
            </a:r>
            <a:r>
              <a:rPr lang="it-IT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it-IT" sz="18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    </a:t>
            </a:r>
            <a:r>
              <a:rPr lang="it-IT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Decision-Making in </a:t>
            </a:r>
            <a:r>
              <a:rPr lang="it-IT" sz="18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Hepatocellular</a:t>
            </a:r>
            <a:r>
              <a:rPr lang="it-IT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Carcinoma</a:t>
            </a:r>
            <a:r>
              <a:rPr lang="it-IT" sz="12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endParaRPr lang="it-IT" sz="1200" dirty="0">
              <a:solidFill>
                <a:srgbClr val="C00000"/>
              </a:solidFill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CF8A385-D35D-3580-1903-E2F93AFE0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90" y="2060738"/>
            <a:ext cx="8068204" cy="45383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BA3050D-0EF5-33E7-1FE7-A716A97B0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" y="2370298"/>
            <a:ext cx="4540698" cy="3919244"/>
          </a:xfrm>
          <a:prstGeom prst="rect">
            <a:avLst/>
          </a:prstGeom>
        </p:spPr>
      </p:pic>
      <p:sp>
        <p:nvSpPr>
          <p:cNvPr id="8" name="Freccia destra 7">
            <a:extLst>
              <a:ext uri="{FF2B5EF4-FFF2-40B4-BE49-F238E27FC236}">
                <a16:creationId xmlns:a16="http://schemas.microsoft.com/office/drawing/2014/main" id="{C4F40A05-78B7-F089-971B-B2A6FDFF72B5}"/>
              </a:ext>
            </a:extLst>
          </p:cNvPr>
          <p:cNvSpPr/>
          <p:nvPr/>
        </p:nvSpPr>
        <p:spPr>
          <a:xfrm>
            <a:off x="4764506" y="4042611"/>
            <a:ext cx="657726" cy="83419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A93766-3157-C8D4-A2AE-8B97C5177FBF}"/>
              </a:ext>
            </a:extLst>
          </p:cNvPr>
          <p:cNvSpPr txBox="1"/>
          <p:nvPr/>
        </p:nvSpPr>
        <p:spPr>
          <a:xfrm>
            <a:off x="611739" y="0"/>
            <a:ext cx="10280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Heisenberg’s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digital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MTH-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EtD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proposal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186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9D3A11-B913-AE94-3880-1F92FCDD2FB9}"/>
              </a:ext>
            </a:extLst>
          </p:cNvPr>
          <p:cNvSpPr txBox="1"/>
          <p:nvPr/>
        </p:nvSpPr>
        <p:spPr>
          <a:xfrm>
            <a:off x="2973214" y="34926"/>
            <a:ext cx="5738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pre-Ptolemaic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era 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05339F3-5F45-A4A6-64B9-83FF6755F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89" y="953260"/>
            <a:ext cx="9689124" cy="575911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830D961C-30D7-169D-A3BC-86E2820BD454}"/>
              </a:ext>
            </a:extLst>
          </p:cNvPr>
          <p:cNvSpPr/>
          <p:nvPr/>
        </p:nvSpPr>
        <p:spPr>
          <a:xfrm>
            <a:off x="79022" y="2494847"/>
            <a:ext cx="10318045" cy="436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660B16A-F124-6BD3-46B7-83679BC24FE9}"/>
              </a:ext>
            </a:extLst>
          </p:cNvPr>
          <p:cNvSpPr/>
          <p:nvPr/>
        </p:nvSpPr>
        <p:spPr>
          <a:xfrm>
            <a:off x="2585155" y="2161825"/>
            <a:ext cx="7207956" cy="104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C52805-86B5-1D34-30F1-69805A083CE4}"/>
              </a:ext>
            </a:extLst>
          </p:cNvPr>
          <p:cNvSpPr txBox="1"/>
          <p:nvPr/>
        </p:nvSpPr>
        <p:spPr>
          <a:xfrm>
            <a:off x="366989" y="726105"/>
            <a:ext cx="2771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effectLst/>
              </a:rPr>
              <a:t>The BCLC </a:t>
            </a:r>
            <a:r>
              <a:rPr lang="it-IT" sz="2400" b="1" dirty="0" err="1">
                <a:solidFill>
                  <a:srgbClr val="C00000"/>
                </a:solidFill>
                <a:effectLst/>
              </a:rPr>
              <a:t>staging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0" name="Google Shape;143;p6">
            <a:extLst>
              <a:ext uri="{FF2B5EF4-FFF2-40B4-BE49-F238E27FC236}">
                <a16:creationId xmlns:a16="http://schemas.microsoft.com/office/drawing/2014/main" id="{EA118F28-F517-6AA9-AFAE-AED9326B2A62}"/>
              </a:ext>
            </a:extLst>
          </p:cNvPr>
          <p:cNvSpPr/>
          <p:nvPr/>
        </p:nvSpPr>
        <p:spPr>
          <a:xfrm>
            <a:off x="4993590" y="2565668"/>
            <a:ext cx="3012559" cy="3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aseline="30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Singal</a:t>
            </a:r>
            <a:r>
              <a:rPr lang="it-IT" sz="2133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AG, et al. </a:t>
            </a:r>
            <a:r>
              <a:rPr lang="it-IT" sz="2133" baseline="30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Hepatology</a:t>
            </a:r>
            <a:r>
              <a:rPr lang="it-IT" sz="2133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2023. </a:t>
            </a:r>
            <a:endParaRPr sz="2133" baseline="30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4;p6">
            <a:extLst>
              <a:ext uri="{FF2B5EF4-FFF2-40B4-BE49-F238E27FC236}">
                <a16:creationId xmlns:a16="http://schemas.microsoft.com/office/drawing/2014/main" id="{76F9F816-84E7-7770-7131-59F259832D31}"/>
              </a:ext>
            </a:extLst>
          </p:cNvPr>
          <p:cNvSpPr/>
          <p:nvPr/>
        </p:nvSpPr>
        <p:spPr>
          <a:xfrm>
            <a:off x="2135887" y="2573769"/>
            <a:ext cx="2470692" cy="3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aseline="30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Reig</a:t>
            </a:r>
            <a:r>
              <a:rPr lang="it-IT" sz="2133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M, et al. </a:t>
            </a:r>
            <a:r>
              <a:rPr lang="it-IT" sz="2133" baseline="30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it-IT" sz="2133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133" baseline="30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Hepatol</a:t>
            </a:r>
            <a:r>
              <a:rPr lang="it-IT" sz="2133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2022. </a:t>
            </a:r>
            <a:endParaRPr sz="2133" baseline="30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933838B-3585-C6D5-2887-11A455E3871D}"/>
              </a:ext>
            </a:extLst>
          </p:cNvPr>
          <p:cNvSpPr txBox="1"/>
          <p:nvPr/>
        </p:nvSpPr>
        <p:spPr>
          <a:xfrm>
            <a:off x="5071038" y="3089874"/>
            <a:ext cx="5870222" cy="36933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b="1" dirty="0" err="1"/>
              <a:t>Evidence-based</a:t>
            </a:r>
            <a:r>
              <a:rPr lang="it-IT" b="1" dirty="0"/>
              <a:t> </a:t>
            </a:r>
            <a:r>
              <a:rPr lang="it-IT" b="1" dirty="0" err="1"/>
              <a:t>approach</a:t>
            </a:r>
            <a:endParaRPr lang="it-IT" b="1" dirty="0"/>
          </a:p>
          <a:p>
            <a:pPr marL="342900" indent="-342900">
              <a:buAutoNum type="arabicPeriod"/>
            </a:pPr>
            <a:endParaRPr lang="it-IT" b="1" dirty="0"/>
          </a:p>
          <a:p>
            <a:pPr marL="342900" indent="-342900">
              <a:buAutoNum type="arabicPeriod"/>
            </a:pPr>
            <a:r>
              <a:rPr lang="it-IT" b="1" dirty="0"/>
              <a:t>Comprehensive vision (</a:t>
            </a:r>
            <a:r>
              <a:rPr lang="it-IT" b="1" dirty="0" err="1"/>
              <a:t>patient</a:t>
            </a:r>
            <a:r>
              <a:rPr lang="it-IT" b="1" dirty="0"/>
              <a:t>, </a:t>
            </a:r>
            <a:r>
              <a:rPr lang="it-IT" b="1" dirty="0" err="1"/>
              <a:t>tumor</a:t>
            </a:r>
            <a:r>
              <a:rPr lang="it-IT" b="1" dirty="0"/>
              <a:t>, </a:t>
            </a:r>
            <a:r>
              <a:rPr lang="it-IT" b="1" dirty="0" err="1"/>
              <a:t>liver</a:t>
            </a:r>
            <a:r>
              <a:rPr lang="it-IT" b="1" dirty="0"/>
              <a:t> </a:t>
            </a:r>
            <a:r>
              <a:rPr lang="it-IT" b="1" dirty="0" err="1"/>
              <a:t>function</a:t>
            </a:r>
            <a:r>
              <a:rPr lang="it-IT" b="1" dirty="0"/>
              <a:t>)</a:t>
            </a:r>
          </a:p>
          <a:p>
            <a:pPr marL="342900" indent="-342900">
              <a:buAutoNum type="arabicPeriod"/>
            </a:pPr>
            <a:endParaRPr lang="it-IT" b="1" dirty="0"/>
          </a:p>
          <a:p>
            <a:pPr marL="342900" indent="-342900">
              <a:buAutoNum type="arabicPeriod"/>
            </a:pPr>
            <a:r>
              <a:rPr lang="it-IT" b="1" dirty="0" err="1"/>
              <a:t>Prognostic</a:t>
            </a:r>
            <a:r>
              <a:rPr lang="it-IT" b="1" dirty="0"/>
              <a:t> </a:t>
            </a:r>
            <a:r>
              <a:rPr lang="it-IT" b="1" dirty="0" err="1"/>
              <a:t>role</a:t>
            </a:r>
            <a:r>
              <a:rPr lang="it-IT" b="1" dirty="0"/>
              <a:t> of Treatment</a:t>
            </a:r>
          </a:p>
          <a:p>
            <a:pPr marL="342900" indent="-342900">
              <a:buAutoNum type="arabicPeriod"/>
            </a:pPr>
            <a:endParaRPr lang="it-IT" b="1" dirty="0"/>
          </a:p>
          <a:p>
            <a:pPr marL="342900" indent="-342900">
              <a:buAutoNum type="arabicPeriod"/>
            </a:pPr>
            <a:r>
              <a:rPr lang="it-IT" b="1" dirty="0" err="1"/>
              <a:t>Prognostic</a:t>
            </a:r>
            <a:r>
              <a:rPr lang="it-IT" b="1" dirty="0"/>
              <a:t> </a:t>
            </a:r>
            <a:r>
              <a:rPr lang="it-IT" b="1" dirty="0" err="1"/>
              <a:t>accuracy</a:t>
            </a:r>
            <a:r>
              <a:rPr lang="it-IT" b="1" dirty="0"/>
              <a:t> (stage </a:t>
            </a:r>
            <a:r>
              <a:rPr lang="it-IT" b="1" dirty="0" err="1"/>
              <a:t>stratification</a:t>
            </a:r>
            <a:r>
              <a:rPr lang="it-IT" b="1" dirty="0"/>
              <a:t>)</a:t>
            </a:r>
          </a:p>
          <a:p>
            <a:pPr marL="342900" indent="-342900">
              <a:buAutoNum type="arabicPeriod"/>
            </a:pPr>
            <a:endParaRPr lang="it-IT" b="1" dirty="0"/>
          </a:p>
          <a:p>
            <a:pPr marL="342900" indent="-342900">
              <a:buAutoNum type="arabicPeriod"/>
            </a:pPr>
            <a:r>
              <a:rPr lang="it-IT" b="1" dirty="0" err="1"/>
              <a:t>Simplicity</a:t>
            </a:r>
            <a:r>
              <a:rPr lang="it-IT" b="1" dirty="0"/>
              <a:t> (for </a:t>
            </a:r>
            <a:r>
              <a:rPr lang="it-IT" b="1" dirty="0" err="1"/>
              <a:t>clinicians</a:t>
            </a:r>
            <a:r>
              <a:rPr lang="it-IT" b="1" dirty="0"/>
              <a:t> and </a:t>
            </a:r>
            <a:r>
              <a:rPr lang="it-IT" b="1" dirty="0" err="1"/>
              <a:t>patients</a:t>
            </a:r>
            <a:r>
              <a:rPr lang="it-IT" b="1" dirty="0"/>
              <a:t>)</a:t>
            </a:r>
          </a:p>
          <a:p>
            <a:pPr marL="342900" indent="-342900">
              <a:buAutoNum type="arabicPeriod"/>
            </a:pPr>
            <a:endParaRPr lang="it-IT" b="1" dirty="0"/>
          </a:p>
          <a:p>
            <a:pPr marL="342900" indent="-342900">
              <a:buAutoNum type="arabicPeriod"/>
            </a:pPr>
            <a:r>
              <a:rPr lang="it-IT" b="1" dirty="0"/>
              <a:t>International consensus (guidelines)</a:t>
            </a:r>
          </a:p>
          <a:p>
            <a:pPr marL="342900" indent="-342900">
              <a:buAutoNum type="arabicPeriod"/>
            </a:pPr>
            <a:endParaRPr lang="it-IT" b="1" dirty="0"/>
          </a:p>
          <a:p>
            <a:pPr marL="342900" indent="-342900">
              <a:buAutoNum type="arabicPeriod"/>
            </a:pPr>
            <a:r>
              <a:rPr lang="it-IT" b="1" dirty="0" err="1"/>
              <a:t>Comparision</a:t>
            </a:r>
            <a:r>
              <a:rPr lang="it-IT" b="1" dirty="0"/>
              <a:t> of </a:t>
            </a:r>
            <a:r>
              <a:rPr lang="it-IT" b="1" dirty="0" err="1"/>
              <a:t>results</a:t>
            </a:r>
            <a:r>
              <a:rPr lang="it-IT" b="1" dirty="0"/>
              <a:t> (RCT design)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41ED0E0-361B-289B-FCCE-AF7022FA0FF4}"/>
              </a:ext>
            </a:extLst>
          </p:cNvPr>
          <p:cNvSpPr txBox="1"/>
          <p:nvPr/>
        </p:nvSpPr>
        <p:spPr>
          <a:xfrm>
            <a:off x="233325" y="446368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C00000"/>
                </a:solidFill>
                <a:effectLst/>
              </a:rPr>
              <a:t>Merits</a:t>
            </a:r>
            <a:r>
              <a:rPr lang="it-IT" sz="2400" b="1" dirty="0">
                <a:solidFill>
                  <a:srgbClr val="C00000"/>
                </a:solidFill>
                <a:effectLst/>
              </a:rPr>
              <a:t> of the BCLC </a:t>
            </a:r>
            <a:r>
              <a:rPr lang="it-IT" sz="2400" b="1" dirty="0" err="1">
                <a:solidFill>
                  <a:srgbClr val="C00000"/>
                </a:solidFill>
                <a:effectLst/>
              </a:rPr>
              <a:t>staging</a:t>
            </a:r>
            <a:br>
              <a:rPr lang="it-IT" sz="2400" b="1" dirty="0">
                <a:solidFill>
                  <a:srgbClr val="C00000"/>
                </a:solidFill>
                <a:effectLst/>
              </a:rPr>
            </a:b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4AB029FD-1E46-AC69-F39F-1CBA1D01324A}"/>
              </a:ext>
            </a:extLst>
          </p:cNvPr>
          <p:cNvSpPr/>
          <p:nvPr/>
        </p:nvSpPr>
        <p:spPr>
          <a:xfrm>
            <a:off x="-177204" y="6293536"/>
            <a:ext cx="4256934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98" tIns="44999" rIns="89998" bIns="44999"/>
          <a:lstStyle/>
          <a:p>
            <a:pPr algn="r">
              <a:lnSpc>
                <a:spcPct val="100000"/>
              </a:lnSpc>
            </a:pPr>
            <a:r>
              <a:rPr lang="it-IT" sz="1400" spc="-1" dirty="0">
                <a:solidFill>
                  <a:srgbClr val="000000"/>
                </a:solidFill>
                <a:latin typeface="arial"/>
              </a:rPr>
              <a:t>Trevisani </a:t>
            </a:r>
            <a:r>
              <a:rPr lang="it-IT" sz="1400" spc="-1" dirty="0" err="1">
                <a:solidFill>
                  <a:srgbClr val="000000"/>
                </a:solidFill>
                <a:latin typeface="arial"/>
              </a:rPr>
              <a:t>F</a:t>
            </a:r>
            <a:r>
              <a:rPr lang="it-IT" sz="1400" spc="-1" dirty="0">
                <a:solidFill>
                  <a:srgbClr val="000000"/>
                </a:solidFill>
                <a:latin typeface="arial"/>
              </a:rPr>
              <a:t>, Vitale A …  Cillo U. </a:t>
            </a:r>
            <a:r>
              <a:rPr lang="it-IT" sz="1400" spc="-1" dirty="0" err="1">
                <a:solidFill>
                  <a:srgbClr val="000000"/>
                </a:solidFill>
                <a:latin typeface="arial"/>
              </a:rPr>
              <a:t>J</a:t>
            </a:r>
            <a:r>
              <a:rPr lang="it-IT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spc="-1" dirty="0" err="1">
                <a:solidFill>
                  <a:srgbClr val="000000"/>
                </a:solidFill>
                <a:latin typeface="arial"/>
              </a:rPr>
              <a:t>Hepatol</a:t>
            </a:r>
            <a:r>
              <a:rPr lang="it-IT" sz="1400" spc="-1" dirty="0">
                <a:solidFill>
                  <a:srgbClr val="000000"/>
                </a:solidFill>
                <a:latin typeface="arial"/>
              </a:rPr>
              <a:t> 2024</a:t>
            </a:r>
            <a:endParaRPr lang="it-IT" sz="14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8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852E0-8B00-3A27-9488-53FC94F1E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1AAD7F-B811-CAC0-DCC7-D0D06A0F5E97}"/>
              </a:ext>
            </a:extLst>
          </p:cNvPr>
          <p:cNvSpPr txBox="1"/>
          <p:nvPr/>
        </p:nvSpPr>
        <p:spPr>
          <a:xfrm>
            <a:off x="3917060" y="4691503"/>
            <a:ext cx="4575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Einstein’s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relativity</a:t>
            </a:r>
            <a:endParaRPr lang="it-IT" sz="3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F5E3F9-E7ED-24BE-0F15-F13DEA642772}"/>
              </a:ext>
            </a:extLst>
          </p:cNvPr>
          <p:cNvSpPr txBox="1"/>
          <p:nvPr/>
        </p:nvSpPr>
        <p:spPr>
          <a:xfrm>
            <a:off x="3884164" y="3692239"/>
            <a:ext cx="7605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Copernican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Newton’s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evolutions</a:t>
            </a:r>
            <a:endParaRPr lang="it-IT" sz="3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754970-9ECB-8508-0F04-A66E6E08E6F9}"/>
              </a:ext>
            </a:extLst>
          </p:cNvPr>
          <p:cNvSpPr txBox="1"/>
          <p:nvPr/>
        </p:nvSpPr>
        <p:spPr>
          <a:xfrm>
            <a:off x="3917060" y="2711224"/>
            <a:ext cx="4468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959350E-DA8F-EF20-E297-E2311E8BBB3A}"/>
              </a:ext>
            </a:extLst>
          </p:cNvPr>
          <p:cNvSpPr txBox="1"/>
          <p:nvPr/>
        </p:nvSpPr>
        <p:spPr>
          <a:xfrm>
            <a:off x="3902562" y="1767380"/>
            <a:ext cx="6987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30DC77-255F-DD02-8F85-C21F1759062D}"/>
              </a:ext>
            </a:extLst>
          </p:cNvPr>
          <p:cNvSpPr txBox="1"/>
          <p:nvPr/>
        </p:nvSpPr>
        <p:spPr>
          <a:xfrm>
            <a:off x="3884164" y="5640963"/>
            <a:ext cx="5598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Heisenberg’s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  <a:endParaRPr lang="it-IT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Viso umano, ritratto, uomo, Fronte&#10;&#10;Il contenuto generato dall'IA potrebbe non essere corretto.">
            <a:extLst>
              <a:ext uri="{FF2B5EF4-FFF2-40B4-BE49-F238E27FC236}">
                <a16:creationId xmlns:a16="http://schemas.microsoft.com/office/drawing/2014/main" id="{CF9EC38F-2331-9610-AB32-7307387DB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9" y="1341369"/>
            <a:ext cx="3150165" cy="470173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BA90D8-1DC9-229D-6324-70F97DB7435C}"/>
              </a:ext>
            </a:extLst>
          </p:cNvPr>
          <p:cNvSpPr txBox="1"/>
          <p:nvPr/>
        </p:nvSpPr>
        <p:spPr>
          <a:xfrm>
            <a:off x="359694" y="74428"/>
            <a:ext cx="10820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C00000"/>
                </a:solidFill>
                <a:effectLst/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and Converse </a:t>
            </a:r>
            <a:r>
              <a:rPr lang="it-IT" sz="2800" b="1" dirty="0" err="1">
                <a:solidFill>
                  <a:srgbClr val="C00000"/>
                </a:solidFill>
              </a:rPr>
              <a:t>T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herapeutic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ierarchy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in HCC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05A56A-55CC-5F26-2561-B9790CDA437B}"/>
              </a:ext>
            </a:extLst>
          </p:cNvPr>
          <p:cNvSpPr txBox="1"/>
          <p:nvPr/>
        </p:nvSpPr>
        <p:spPr>
          <a:xfrm>
            <a:off x="8492993" y="2190067"/>
            <a:ext cx="260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Merits</a:t>
            </a:r>
            <a:r>
              <a:rPr lang="it-IT" b="1" dirty="0">
                <a:solidFill>
                  <a:srgbClr val="C00000"/>
                </a:solidFill>
              </a:rPr>
              <a:t> of Stage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6790C9-E6D6-B0D5-6A50-1493160A2EC4}"/>
              </a:ext>
            </a:extLst>
          </p:cNvPr>
          <p:cNvSpPr txBox="1"/>
          <p:nvPr/>
        </p:nvSpPr>
        <p:spPr>
          <a:xfrm>
            <a:off x="8453963" y="2852273"/>
            <a:ext cx="305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Boundaries</a:t>
            </a:r>
            <a:r>
              <a:rPr lang="it-IT" b="1" dirty="0">
                <a:solidFill>
                  <a:srgbClr val="C00000"/>
                </a:solidFill>
              </a:rPr>
              <a:t> of Stage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1DAB69-B962-8193-2444-F1B0EFAD446F}"/>
              </a:ext>
            </a:extLst>
          </p:cNvPr>
          <p:cNvSpPr txBox="1"/>
          <p:nvPr/>
        </p:nvSpPr>
        <p:spPr>
          <a:xfrm>
            <a:off x="6359085" y="4221352"/>
            <a:ext cx="549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Multiparametric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Therapeutic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r>
              <a:rPr lang="it-IT" b="1" dirty="0">
                <a:solidFill>
                  <a:srgbClr val="C00000"/>
                </a:solidFill>
              </a:rPr>
              <a:t> and </a:t>
            </a:r>
            <a:r>
              <a:rPr lang="it-IT" b="1" dirty="0" err="1">
                <a:solidFill>
                  <a:srgbClr val="C00000"/>
                </a:solidFill>
              </a:rPr>
              <a:t>expert</a:t>
            </a:r>
            <a:r>
              <a:rPr lang="it-IT" b="1" dirty="0">
                <a:solidFill>
                  <a:srgbClr val="C00000"/>
                </a:solidFill>
              </a:rPr>
              <a:t> MDT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6CA6D8-4921-4E3E-6EF0-10372BD33927}"/>
              </a:ext>
            </a:extLst>
          </p:cNvPr>
          <p:cNvSpPr txBox="1"/>
          <p:nvPr/>
        </p:nvSpPr>
        <p:spPr>
          <a:xfrm>
            <a:off x="8492993" y="4874846"/>
            <a:ext cx="321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Converse </a:t>
            </a:r>
            <a:r>
              <a:rPr lang="it-IT" b="1" dirty="0" err="1">
                <a:solidFill>
                  <a:srgbClr val="C00000"/>
                </a:solidFill>
              </a:rPr>
              <a:t>Therapeutic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CFA2E4-1363-EDA8-15E3-3D5D070DC37F}"/>
              </a:ext>
            </a:extLst>
          </p:cNvPr>
          <p:cNvSpPr txBox="1"/>
          <p:nvPr/>
        </p:nvSpPr>
        <p:spPr>
          <a:xfrm>
            <a:off x="693335" y="6185446"/>
            <a:ext cx="11042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C00000"/>
                </a:solidFill>
              </a:rPr>
              <a:t>Certainty</a:t>
            </a:r>
            <a:r>
              <a:rPr lang="it-IT" b="1" dirty="0">
                <a:solidFill>
                  <a:srgbClr val="C00000"/>
                </a:solidFill>
              </a:rPr>
              <a:t> of </a:t>
            </a:r>
            <a:r>
              <a:rPr lang="it-IT" b="1" dirty="0" err="1">
                <a:solidFill>
                  <a:srgbClr val="C00000"/>
                </a:solidFill>
              </a:rPr>
              <a:t>evidence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is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not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dichotomic</a:t>
            </a:r>
            <a:r>
              <a:rPr lang="it-IT" b="1" dirty="0">
                <a:solidFill>
                  <a:srgbClr val="C00000"/>
                </a:solidFill>
              </a:rPr>
              <a:t>, </a:t>
            </a:r>
            <a:r>
              <a:rPr lang="it-IT" b="1" dirty="0" err="1">
                <a:solidFill>
                  <a:srgbClr val="C00000"/>
                </a:solidFill>
              </a:rPr>
              <a:t>is</a:t>
            </a:r>
            <a:r>
              <a:rPr lang="it-IT" b="1" dirty="0">
                <a:solidFill>
                  <a:srgbClr val="C00000"/>
                </a:solidFill>
              </a:rPr>
              <a:t> a continuum …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C00000"/>
                </a:solidFill>
              </a:rPr>
              <a:t>Uncertainty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refers</a:t>
            </a:r>
            <a:r>
              <a:rPr lang="it-IT" b="1" dirty="0">
                <a:solidFill>
                  <a:srgbClr val="C00000"/>
                </a:solidFill>
              </a:rPr>
              <a:t> to </a:t>
            </a:r>
            <a:r>
              <a:rPr lang="it-IT" b="1" dirty="0" err="1">
                <a:solidFill>
                  <a:srgbClr val="C00000"/>
                </a:solidFill>
              </a:rPr>
              <a:t>individual</a:t>
            </a:r>
            <a:r>
              <a:rPr lang="it-IT" b="1" dirty="0">
                <a:solidFill>
                  <a:srgbClr val="C00000"/>
                </a:solidFill>
              </a:rPr>
              <a:t> and </a:t>
            </a:r>
            <a:r>
              <a:rPr lang="it-IT" b="1" dirty="0" err="1">
                <a:solidFill>
                  <a:srgbClr val="C00000"/>
                </a:solidFill>
              </a:rPr>
              <a:t>logistic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complexities</a:t>
            </a:r>
            <a:r>
              <a:rPr lang="it-IT" b="1" dirty="0">
                <a:solidFill>
                  <a:srgbClr val="C00000"/>
                </a:solidFill>
              </a:rPr>
              <a:t> and </a:t>
            </a:r>
            <a:r>
              <a:rPr lang="it-IT" b="1" dirty="0" err="1">
                <a:solidFill>
                  <a:srgbClr val="C00000"/>
                </a:solidFill>
              </a:rPr>
              <a:t>should</a:t>
            </a:r>
            <a:r>
              <a:rPr lang="it-IT" b="1" dirty="0">
                <a:solidFill>
                  <a:srgbClr val="C00000"/>
                </a:solidFill>
              </a:rPr>
              <a:t> be </a:t>
            </a:r>
            <a:r>
              <a:rPr lang="it-IT" b="1" dirty="0" err="1">
                <a:solidFill>
                  <a:srgbClr val="C00000"/>
                </a:solidFill>
              </a:rPr>
              <a:t>always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considered</a:t>
            </a:r>
            <a:r>
              <a:rPr lang="it-IT" b="1" dirty="0">
                <a:solidFill>
                  <a:srgbClr val="C00000"/>
                </a:solidFill>
              </a:rPr>
              <a:t> (by </a:t>
            </a:r>
            <a:r>
              <a:rPr lang="it-IT" b="1" dirty="0" err="1">
                <a:solidFill>
                  <a:srgbClr val="C00000"/>
                </a:solidFill>
              </a:rPr>
              <a:t>EtD</a:t>
            </a:r>
            <a:r>
              <a:rPr lang="it-IT" b="1" dirty="0">
                <a:solidFill>
                  <a:srgbClr val="C00000"/>
                </a:solidFill>
              </a:rPr>
              <a:t> tools and AI)</a:t>
            </a:r>
          </a:p>
        </p:txBody>
      </p:sp>
    </p:spTree>
    <p:extLst>
      <p:ext uri="{BB962C8B-B14F-4D97-AF65-F5344CB8AC3E}">
        <p14:creationId xmlns:p14="http://schemas.microsoft.com/office/powerpoint/2010/main" val="799210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208A3C4-C3A1-F31C-D18D-1764A47F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01" y="1635776"/>
            <a:ext cx="3527422" cy="427566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57C9AF-81B3-5052-0763-3B76A5F8EDAF}"/>
              </a:ext>
            </a:extLst>
          </p:cNvPr>
          <p:cNvSpPr txBox="1"/>
          <p:nvPr/>
        </p:nvSpPr>
        <p:spPr>
          <a:xfrm>
            <a:off x="3917060" y="2428587"/>
            <a:ext cx="4468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System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0EA3337-05FF-ABED-340A-41A50D1071D6}"/>
              </a:ext>
            </a:extLst>
          </p:cNvPr>
          <p:cNvSpPr txBox="1"/>
          <p:nvPr/>
        </p:nvSpPr>
        <p:spPr>
          <a:xfrm>
            <a:off x="3902562" y="1484743"/>
            <a:ext cx="6987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18337B-DC40-7EFC-FFC6-F20034FA5526}"/>
              </a:ext>
            </a:extLst>
          </p:cNvPr>
          <p:cNvSpPr txBox="1"/>
          <p:nvPr/>
        </p:nvSpPr>
        <p:spPr>
          <a:xfrm>
            <a:off x="359694" y="74428"/>
            <a:ext cx="10820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C00000"/>
                </a:solidFill>
                <a:effectLst/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and Converse </a:t>
            </a:r>
            <a:r>
              <a:rPr lang="it-IT" sz="2800" b="1" dirty="0" err="1">
                <a:solidFill>
                  <a:srgbClr val="C00000"/>
                </a:solidFill>
              </a:rPr>
              <a:t>T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herapeutic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ierarchy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in HCC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36F1B9-3DB4-F7D0-21BD-5B337409B7BD}"/>
              </a:ext>
            </a:extLst>
          </p:cNvPr>
          <p:cNvSpPr txBox="1"/>
          <p:nvPr/>
        </p:nvSpPr>
        <p:spPr>
          <a:xfrm>
            <a:off x="8492993" y="2190067"/>
            <a:ext cx="260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Merits</a:t>
            </a:r>
            <a:r>
              <a:rPr lang="it-IT" b="1" dirty="0">
                <a:solidFill>
                  <a:srgbClr val="C00000"/>
                </a:solidFill>
              </a:rPr>
              <a:t> of Stage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endParaRPr lang="it-IT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61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uppo 89">
            <a:extLst>
              <a:ext uri="{FF2B5EF4-FFF2-40B4-BE49-F238E27FC236}">
                <a16:creationId xmlns:a16="http://schemas.microsoft.com/office/drawing/2014/main" id="{F72277BC-43D4-86CB-FA62-FEC87AC0E5A9}"/>
              </a:ext>
            </a:extLst>
          </p:cNvPr>
          <p:cNvGrpSpPr/>
          <p:nvPr/>
        </p:nvGrpSpPr>
        <p:grpSpPr>
          <a:xfrm>
            <a:off x="193960" y="1447303"/>
            <a:ext cx="4632801" cy="4710225"/>
            <a:chOff x="193960" y="1447303"/>
            <a:chExt cx="4632801" cy="4710225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21E75C3C-1D44-9431-FCC2-2507F7CDF900}"/>
                </a:ext>
              </a:extLst>
            </p:cNvPr>
            <p:cNvSpPr/>
            <p:nvPr/>
          </p:nvSpPr>
          <p:spPr>
            <a:xfrm>
              <a:off x="1767508" y="3359149"/>
              <a:ext cx="1080000" cy="10795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971E3527-5A8A-791A-ABD3-13BA01B04543}"/>
                </a:ext>
              </a:extLst>
            </p:cNvPr>
            <p:cNvSpPr/>
            <p:nvPr/>
          </p:nvSpPr>
          <p:spPr>
            <a:xfrm>
              <a:off x="2240156" y="4343399"/>
              <a:ext cx="190500" cy="190500"/>
            </a:xfrm>
            <a:prstGeom prst="ellipse">
              <a:avLst/>
            </a:prstGeom>
            <a:solidFill>
              <a:srgbClr val="FF93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9C0BEDD9-54FC-002B-1E0E-66F311144767}"/>
                </a:ext>
              </a:extLst>
            </p:cNvPr>
            <p:cNvSpPr/>
            <p:nvPr/>
          </p:nvSpPr>
          <p:spPr>
            <a:xfrm>
              <a:off x="2212258" y="3803649"/>
              <a:ext cx="190500" cy="1905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E4CBAC09-C82B-766D-FEE8-1F13C8665A32}"/>
                </a:ext>
              </a:extLst>
            </p:cNvPr>
            <p:cNvSpPr/>
            <p:nvPr/>
          </p:nvSpPr>
          <p:spPr>
            <a:xfrm rot="16200000">
              <a:off x="1175141" y="2742497"/>
              <a:ext cx="2743200" cy="23128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BE7D6E3F-01FF-16AA-4649-69A40658E20A}"/>
                </a:ext>
              </a:extLst>
            </p:cNvPr>
            <p:cNvSpPr/>
            <p:nvPr/>
          </p:nvSpPr>
          <p:spPr>
            <a:xfrm>
              <a:off x="3258812" y="2816603"/>
              <a:ext cx="190500" cy="1905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88E81FE-BCF6-C0F9-0738-10E8E5E2BBF3}"/>
                </a:ext>
              </a:extLst>
            </p:cNvPr>
            <p:cNvSpPr txBox="1"/>
            <p:nvPr/>
          </p:nvSpPr>
          <p:spPr>
            <a:xfrm>
              <a:off x="1602766" y="5788196"/>
              <a:ext cx="192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Ptolemaic</a:t>
              </a:r>
              <a:r>
                <a:rPr lang="it-IT" b="1" dirty="0">
                  <a:latin typeface="Calibri" panose="020F0502020204030204" pitchFamily="34" charset="0"/>
                  <a:cs typeface="Calibri" panose="020F0502020204030204" pitchFamily="34" charset="0"/>
                </a:rPr>
                <a:t> System 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62FC72B3-5F0D-1F1F-17F7-5CCF73784998}"/>
                </a:ext>
              </a:extLst>
            </p:cNvPr>
            <p:cNvSpPr txBox="1"/>
            <p:nvPr/>
          </p:nvSpPr>
          <p:spPr>
            <a:xfrm>
              <a:off x="1592984" y="1447303"/>
              <a:ext cx="19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STAGE</a:t>
              </a:r>
            </a:p>
            <a:p>
              <a:pPr algn="ctr"/>
              <a:r>
                <a:rPr lang="it-IT" sz="2400" b="1" dirty="0">
                  <a:solidFill>
                    <a:srgbClr val="0033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HIERARCHY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4524F3D2-41C7-C639-483A-A464BB01CD01}"/>
                </a:ext>
              </a:extLst>
            </p:cNvPr>
            <p:cNvSpPr txBox="1"/>
            <p:nvPr/>
          </p:nvSpPr>
          <p:spPr>
            <a:xfrm>
              <a:off x="593888" y="3054589"/>
              <a:ext cx="675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Stage</a:t>
              </a:r>
            </a:p>
          </p:txBody>
        </p: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9FAD8AF0-C1E3-D296-ECDD-63A39AA64FD2}"/>
                </a:ext>
              </a:extLst>
            </p:cNvPr>
            <p:cNvCxnSpPr>
              <a:stCxn id="46" idx="3"/>
              <a:endCxn id="6" idx="1"/>
            </p:cNvCxnSpPr>
            <p:nvPr/>
          </p:nvCxnSpPr>
          <p:spPr>
            <a:xfrm>
              <a:off x="1269385" y="3223866"/>
              <a:ext cx="970771" cy="6076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ED08587F-CED3-6561-E71D-412B7B5567BA}"/>
                </a:ext>
              </a:extLst>
            </p:cNvPr>
            <p:cNvSpPr txBox="1"/>
            <p:nvPr/>
          </p:nvSpPr>
          <p:spPr>
            <a:xfrm>
              <a:off x="193960" y="5447150"/>
              <a:ext cx="1075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Treatment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F761D391-2E34-CA27-C365-0017712FA2D0}"/>
                </a:ext>
              </a:extLst>
            </p:cNvPr>
            <p:cNvSpPr txBox="1"/>
            <p:nvPr/>
          </p:nvSpPr>
          <p:spPr>
            <a:xfrm>
              <a:off x="3872076" y="2554680"/>
              <a:ext cx="954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Outcome</a:t>
              </a:r>
              <a:endParaRPr lang="it-IT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2079C576-86AF-86C0-3F9F-9BEED6F28985}"/>
                </a:ext>
              </a:extLst>
            </p:cNvPr>
            <p:cNvCxnSpPr>
              <a:cxnSpLocks/>
              <a:stCxn id="53" idx="1"/>
              <a:endCxn id="9" idx="7"/>
            </p:cNvCxnSpPr>
            <p:nvPr/>
          </p:nvCxnSpPr>
          <p:spPr>
            <a:xfrm flipH="1">
              <a:off x="3421414" y="2723957"/>
              <a:ext cx="450662" cy="1205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2 59">
              <a:extLst>
                <a:ext uri="{FF2B5EF4-FFF2-40B4-BE49-F238E27FC236}">
                  <a16:creationId xmlns:a16="http://schemas.microsoft.com/office/drawing/2014/main" id="{A076D146-73D1-6CE6-2D7C-867807C64B42}"/>
                </a:ext>
              </a:extLst>
            </p:cNvPr>
            <p:cNvCxnSpPr>
              <a:stCxn id="49" idx="3"/>
              <a:endCxn id="5" idx="3"/>
            </p:cNvCxnSpPr>
            <p:nvPr/>
          </p:nvCxnSpPr>
          <p:spPr>
            <a:xfrm flipV="1">
              <a:off x="1269385" y="4506001"/>
              <a:ext cx="998669" cy="11104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ettangolo 13">
            <a:extLst>
              <a:ext uri="{FF2B5EF4-FFF2-40B4-BE49-F238E27FC236}">
                <a16:creationId xmlns:a16="http://schemas.microsoft.com/office/drawing/2014/main" id="{159ADEA6-674E-EE99-B32E-3EC90226E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6432434"/>
            <a:ext cx="10944225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buClr>
                <a:srgbClr val="99CC00"/>
              </a:buClr>
            </a:pPr>
            <a:r>
              <a:rPr lang="it-IT" altLang="it-IT" sz="14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M Iavarone slide </a:t>
            </a:r>
            <a:r>
              <a:rPr lang="it-IT" altLang="it-IT" sz="1400" i="1" dirty="0" err="1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modified</a:t>
            </a:r>
            <a:r>
              <a:rPr lang="it-IT" altLang="it-IT" sz="14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from an idea of Professor E Giannini</a:t>
            </a:r>
            <a:endParaRPr lang="fr-FR" altLang="it-IT" sz="1400" i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91BB546C-63FD-44E7-DA66-4B3264CFA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128" y="1846620"/>
            <a:ext cx="6555984" cy="4238308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80A23A96-27AB-E53C-16D4-9403E5B8759E}"/>
              </a:ext>
            </a:extLst>
          </p:cNvPr>
          <p:cNvSpPr/>
          <p:nvPr/>
        </p:nvSpPr>
        <p:spPr>
          <a:xfrm>
            <a:off x="7094794" y="1197495"/>
            <a:ext cx="37564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Helvetica" pitchFamily="2" charset="0"/>
              </a:rPr>
              <a:t>STAGE HIERARCHY DEFINITION</a:t>
            </a:r>
          </a:p>
          <a:p>
            <a:pPr algn="ctr"/>
            <a:r>
              <a:rPr lang="it-IT" sz="1600" dirty="0">
                <a:latin typeface="Helvetica" pitchFamily="2" charset="0"/>
              </a:rPr>
              <a:t>Treatment </a:t>
            </a:r>
            <a:r>
              <a:rPr lang="it-IT" sz="1600" dirty="0" err="1">
                <a:latin typeface="Helvetica" pitchFamily="2" charset="0"/>
              </a:rPr>
              <a:t>is</a:t>
            </a:r>
            <a:r>
              <a:rPr lang="it-IT" sz="1600" dirty="0">
                <a:latin typeface="Helvetica" pitchFamily="2" charset="0"/>
              </a:rPr>
              <a:t> </a:t>
            </a:r>
            <a:r>
              <a:rPr lang="it-IT" sz="1600" dirty="0" err="1">
                <a:latin typeface="Helvetica" pitchFamily="2" charset="0"/>
              </a:rPr>
              <a:t>considered</a:t>
            </a:r>
            <a:r>
              <a:rPr lang="it-IT" sz="1600" dirty="0">
                <a:latin typeface="Helvetica" pitchFamily="2" charset="0"/>
              </a:rPr>
              <a:t> </a:t>
            </a:r>
          </a:p>
          <a:p>
            <a:pPr algn="ctr"/>
            <a:r>
              <a:rPr lang="it-IT" sz="1600" dirty="0">
                <a:latin typeface="Helvetica" pitchFamily="2" charset="0"/>
              </a:rPr>
              <a:t>an </a:t>
            </a:r>
            <a:r>
              <a:rPr lang="it-IT" sz="1600" dirty="0" err="1">
                <a:latin typeface="Helvetica" pitchFamily="2" charset="0"/>
              </a:rPr>
              <a:t>outcome</a:t>
            </a:r>
            <a:r>
              <a:rPr lang="it-IT" sz="1600" dirty="0">
                <a:latin typeface="Helvetica" pitchFamily="2" charset="0"/>
              </a:rPr>
              <a:t> </a:t>
            </a:r>
            <a:r>
              <a:rPr lang="it-IT" sz="1600" dirty="0" err="1">
                <a:latin typeface="Helvetica" pitchFamily="2" charset="0"/>
              </a:rPr>
              <a:t>variable</a:t>
            </a:r>
            <a:endParaRPr lang="it-IT" sz="1600" dirty="0">
              <a:latin typeface="Helvetica" pitchFamily="2" charset="0"/>
            </a:endParaRPr>
          </a:p>
          <a:p>
            <a:pPr algn="ctr"/>
            <a:r>
              <a:rPr lang="it-IT" sz="1600" dirty="0" err="1">
                <a:latin typeface="Helvetica" pitchFamily="2" charset="0"/>
              </a:rPr>
              <a:t>similar</a:t>
            </a:r>
            <a:r>
              <a:rPr lang="it-IT" sz="1600" dirty="0">
                <a:latin typeface="Helvetica" pitchFamily="2" charset="0"/>
              </a:rPr>
              <a:t> to </a:t>
            </a:r>
            <a:r>
              <a:rPr lang="it-IT" sz="1600" dirty="0" err="1">
                <a:latin typeface="Helvetica" pitchFamily="2" charset="0"/>
              </a:rPr>
              <a:t>survival</a:t>
            </a:r>
            <a:r>
              <a:rPr lang="it-IT" sz="1600" dirty="0">
                <a:latin typeface="Helvetica" pitchFamily="2" charset="0"/>
              </a:rPr>
              <a:t>. </a:t>
            </a:r>
            <a:endParaRPr lang="it-IT" sz="1600" dirty="0">
              <a:effectLst/>
              <a:latin typeface="Helvetica" pitchFamily="2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D16C139-0C7C-E8E1-A9DA-261504B032B2}"/>
              </a:ext>
            </a:extLst>
          </p:cNvPr>
          <p:cNvSpPr/>
          <p:nvPr/>
        </p:nvSpPr>
        <p:spPr>
          <a:xfrm>
            <a:off x="7358305" y="6489052"/>
            <a:ext cx="42098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Vitale A, Cabibbo G, et al, Lancet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2023; 24: e312–22</a:t>
            </a:r>
            <a:endParaRPr lang="it-IT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8B0A4658-212B-46D5-4CEE-BD2C423C9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294" y="4842571"/>
            <a:ext cx="1126599" cy="151221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B7F9055-045A-7D56-6441-1D8B55A1A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693" y="1865662"/>
            <a:ext cx="7106241" cy="39969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F1253F-2E98-4B42-7EE2-E36EE41D4C35}"/>
              </a:ext>
            </a:extLst>
          </p:cNvPr>
          <p:cNvSpPr txBox="1"/>
          <p:nvPr/>
        </p:nvSpPr>
        <p:spPr>
          <a:xfrm>
            <a:off x="3724917" y="391463"/>
            <a:ext cx="427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BCLC </a:t>
            </a:r>
            <a:r>
              <a:rPr lang="it-IT" sz="2800" b="1" dirty="0" err="1">
                <a:solidFill>
                  <a:srgbClr val="C00000"/>
                </a:solidFill>
              </a:rPr>
              <a:t>algorithm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boundaries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3BF202-A813-05F5-2652-9B0CDC2ED778}"/>
              </a:ext>
            </a:extLst>
          </p:cNvPr>
          <p:cNvSpPr txBox="1"/>
          <p:nvPr/>
        </p:nvSpPr>
        <p:spPr>
          <a:xfrm>
            <a:off x="2757666" y="6714"/>
            <a:ext cx="6093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System (stage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hierarchy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285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47" y="1429135"/>
            <a:ext cx="6568543" cy="5005008"/>
          </a:xfrm>
          <a:prstGeom prst="rect">
            <a:avLst/>
          </a:prstGeom>
        </p:spPr>
      </p:pic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673101" y="6599338"/>
            <a:ext cx="3670555" cy="38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491" tIns="67747" rIns="135491" bIns="67747">
            <a:spAutoFit/>
          </a:bodyPr>
          <a:lstStyle/>
          <a:p>
            <a:pPr>
              <a:lnSpc>
                <a:spcPct val="80000"/>
              </a:lnSpc>
            </a:pPr>
            <a:r>
              <a:rPr lang="it-IT" sz="2000" b="1" baseline="30000" dirty="0" err="1">
                <a:solidFill>
                  <a:srgbClr val="000000"/>
                </a:solidFill>
              </a:rPr>
              <a:t>Roayaie</a:t>
            </a:r>
            <a:r>
              <a:rPr lang="it-IT" sz="2000" b="1" baseline="30000" dirty="0">
                <a:solidFill>
                  <a:srgbClr val="000000"/>
                </a:solidFill>
              </a:rPr>
              <a:t> </a:t>
            </a:r>
            <a:r>
              <a:rPr lang="it-IT" sz="2000" b="1" baseline="30000" dirty="0" err="1">
                <a:solidFill>
                  <a:srgbClr val="000000"/>
                </a:solidFill>
              </a:rPr>
              <a:t>S</a:t>
            </a:r>
            <a:r>
              <a:rPr lang="it-IT" sz="2000" b="1" baseline="30000" dirty="0">
                <a:solidFill>
                  <a:srgbClr val="000000"/>
                </a:solidFill>
              </a:rPr>
              <a:t>, et al. </a:t>
            </a:r>
            <a:r>
              <a:rPr lang="it-IT" sz="2000" b="1" baseline="30000" dirty="0" err="1">
                <a:solidFill>
                  <a:srgbClr val="000000"/>
                </a:solidFill>
              </a:rPr>
              <a:t>Hepatology</a:t>
            </a:r>
            <a:r>
              <a:rPr lang="it-IT" sz="2000" b="1" baseline="30000" dirty="0">
                <a:solidFill>
                  <a:srgbClr val="000000"/>
                </a:solidFill>
              </a:rPr>
              <a:t> 2015;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r>
              <a:rPr lang="it-IT" sz="2000" b="1" baseline="30000" dirty="0">
                <a:solidFill>
                  <a:srgbClr val="000000"/>
                </a:solidFill>
              </a:rPr>
              <a:t>62: 440</a:t>
            </a:r>
            <a:r>
              <a:rPr lang="it-IT" sz="2000" b="1" dirty="0">
                <a:solidFill>
                  <a:srgbClr val="000000"/>
                </a:solidFill>
              </a:rPr>
              <a:t>  </a:t>
            </a:r>
            <a:endParaRPr lang="it-IT" sz="2000" b="1" baseline="300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780" y="2437708"/>
            <a:ext cx="2201333" cy="404706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7704" y="2550591"/>
            <a:ext cx="2046545" cy="3914424"/>
          </a:xfrm>
          <a:prstGeom prst="rect">
            <a:avLst/>
          </a:prstGeom>
        </p:spPr>
      </p:pic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8283229" y="6534933"/>
            <a:ext cx="3507055" cy="44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491" tIns="67747" rIns="135491" bIns="67747">
            <a:spAutoFit/>
          </a:bodyPr>
          <a:lstStyle/>
          <a:p>
            <a:r>
              <a:rPr lang="it-IT" sz="2000" b="1" baseline="30000" dirty="0" err="1">
                <a:solidFill>
                  <a:srgbClr val="000000"/>
                </a:solidFill>
              </a:rPr>
              <a:t>Kim</a:t>
            </a:r>
            <a:r>
              <a:rPr lang="it-IT" sz="2000" b="1" baseline="30000" dirty="0">
                <a:solidFill>
                  <a:srgbClr val="000000"/>
                </a:solidFill>
              </a:rPr>
              <a:t> KM, et al. </a:t>
            </a:r>
            <a:r>
              <a:rPr lang="it-IT" sz="2000" b="1" baseline="30000" dirty="0" err="1">
                <a:solidFill>
                  <a:srgbClr val="000000"/>
                </a:solidFill>
              </a:rPr>
              <a:t>Liver</a:t>
            </a:r>
            <a:r>
              <a:rPr lang="it-IT" sz="2000" b="1" baseline="30000" dirty="0">
                <a:solidFill>
                  <a:srgbClr val="000000"/>
                </a:solidFill>
              </a:rPr>
              <a:t> </a:t>
            </a:r>
            <a:r>
              <a:rPr lang="it-IT" sz="2000" b="1" baseline="30000" dirty="0" err="1">
                <a:solidFill>
                  <a:srgbClr val="000000"/>
                </a:solidFill>
              </a:rPr>
              <a:t>Int</a:t>
            </a:r>
            <a:r>
              <a:rPr lang="it-IT" sz="2000" b="1" baseline="30000" dirty="0">
                <a:solidFill>
                  <a:srgbClr val="000000"/>
                </a:solidFill>
              </a:rPr>
              <a:t> 2016.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endParaRPr lang="it-IT" sz="2000" b="1" baseline="30000" dirty="0">
              <a:solidFill>
                <a:srgbClr val="0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283226" y="1945266"/>
            <a:ext cx="893863" cy="506149"/>
          </a:xfrm>
          <a:prstGeom prst="rect">
            <a:avLst/>
          </a:prstGeom>
          <a:noFill/>
        </p:spPr>
        <p:txBody>
          <a:bodyPr wrap="none" lIns="135491" tIns="67747" rIns="135491" bIns="67747" rtlCol="0">
            <a:spAutoFit/>
          </a:bodyPr>
          <a:lstStyle/>
          <a:p>
            <a:r>
              <a:rPr lang="it-IT" sz="2400" dirty="0"/>
              <a:t>BCLC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0279365" y="1932590"/>
            <a:ext cx="916305" cy="506149"/>
          </a:xfrm>
          <a:prstGeom prst="rect">
            <a:avLst/>
          </a:prstGeom>
          <a:noFill/>
        </p:spPr>
        <p:txBody>
          <a:bodyPr wrap="none" lIns="135491" tIns="67747" rIns="135491" bIns="67747" rtlCol="0">
            <a:spAutoFit/>
          </a:bodyPr>
          <a:lstStyle/>
          <a:p>
            <a:r>
              <a:rPr lang="it-IT" sz="2400" dirty="0"/>
              <a:t>HKLC</a:t>
            </a:r>
          </a:p>
        </p:txBody>
      </p:sp>
      <p:sp>
        <p:nvSpPr>
          <p:cNvPr id="3" name="Rettangolo 2"/>
          <p:cNvSpPr/>
          <p:nvPr/>
        </p:nvSpPr>
        <p:spPr>
          <a:xfrm>
            <a:off x="258078" y="960609"/>
            <a:ext cx="9883711" cy="410431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r>
              <a:rPr lang="en-US" sz="1867" b="1" dirty="0"/>
              <a:t>BCLC has been accused of “rigidity”, which would limit its utility in real life.</a:t>
            </a:r>
            <a:r>
              <a:rPr lang="it-IT" sz="1867" b="1" dirty="0"/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022445-DFAD-8254-B742-7FD3EAE85EB4}"/>
              </a:ext>
            </a:extLst>
          </p:cNvPr>
          <p:cNvSpPr txBox="1"/>
          <p:nvPr/>
        </p:nvSpPr>
        <p:spPr>
          <a:xfrm>
            <a:off x="8283226" y="1437595"/>
            <a:ext cx="280717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NON ADHERENCE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98916A-ADCD-FD7C-D2E4-B1A14DF9048C}"/>
              </a:ext>
            </a:extLst>
          </p:cNvPr>
          <p:cNvSpPr txBox="1"/>
          <p:nvPr/>
        </p:nvSpPr>
        <p:spPr>
          <a:xfrm>
            <a:off x="3724917" y="391463"/>
            <a:ext cx="427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BCLC </a:t>
            </a:r>
            <a:r>
              <a:rPr lang="it-IT" sz="2800" b="1" dirty="0" err="1">
                <a:solidFill>
                  <a:srgbClr val="C00000"/>
                </a:solidFill>
              </a:rPr>
              <a:t>algorithm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boundaries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435AEF-6EA8-796F-7B36-0BE128E3E343}"/>
              </a:ext>
            </a:extLst>
          </p:cNvPr>
          <p:cNvSpPr txBox="1"/>
          <p:nvPr/>
        </p:nvSpPr>
        <p:spPr>
          <a:xfrm>
            <a:off x="2757666" y="6714"/>
            <a:ext cx="6093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System (stage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hierarchy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3622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7862B1DE-89D6-21C6-8E2C-FBE2A2D828B5}"/>
              </a:ext>
            </a:extLst>
          </p:cNvPr>
          <p:cNvGrpSpPr/>
          <p:nvPr/>
        </p:nvGrpSpPr>
        <p:grpSpPr>
          <a:xfrm>
            <a:off x="310914" y="1180028"/>
            <a:ext cx="4993832" cy="2387547"/>
            <a:chOff x="2087063" y="358325"/>
            <a:chExt cx="7875381" cy="281364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DDB1471-73AD-A7AC-550B-073DCA5F0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7063" y="358325"/>
              <a:ext cx="7875381" cy="2813645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079D991-4FCD-D689-05A3-76581B09F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9556" y="629392"/>
              <a:ext cx="2876834" cy="543782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E48EAC10-8186-03F7-56AE-C0A04DED2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8866"/>
            <a:ext cx="8175815" cy="28985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F68AEE8-BFB4-91F8-A064-7F3B883B0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699" y="1180028"/>
            <a:ext cx="5560854" cy="52986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2D9331-7AA4-F662-44F1-A3C9D96C63F7}"/>
              </a:ext>
            </a:extLst>
          </p:cNvPr>
          <p:cNvSpPr txBox="1"/>
          <p:nvPr/>
        </p:nvSpPr>
        <p:spPr>
          <a:xfrm>
            <a:off x="8376597" y="618074"/>
            <a:ext cx="319151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UNDER-TREATMENT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635EBB3-91F8-BEEA-5E85-785B71B59AAE}"/>
              </a:ext>
            </a:extLst>
          </p:cNvPr>
          <p:cNvSpPr/>
          <p:nvPr/>
        </p:nvSpPr>
        <p:spPr>
          <a:xfrm>
            <a:off x="7358305" y="6489052"/>
            <a:ext cx="42098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Vitale A, Cabibbo G, et al, Lancet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2023; 24: e312–22</a:t>
            </a:r>
            <a:endParaRPr lang="it-IT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AE43ED-4E14-0543-65E0-6D489C256FF1}"/>
              </a:ext>
            </a:extLst>
          </p:cNvPr>
          <p:cNvSpPr txBox="1"/>
          <p:nvPr/>
        </p:nvSpPr>
        <p:spPr>
          <a:xfrm>
            <a:off x="3724917" y="391463"/>
            <a:ext cx="427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BCLC </a:t>
            </a:r>
            <a:r>
              <a:rPr lang="it-IT" sz="2800" b="1" dirty="0" err="1">
                <a:solidFill>
                  <a:srgbClr val="C00000"/>
                </a:solidFill>
              </a:rPr>
              <a:t>algorithm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boundaries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6177FC-99E5-B59E-83F5-F1CCE5512B7B}"/>
              </a:ext>
            </a:extLst>
          </p:cNvPr>
          <p:cNvSpPr txBox="1"/>
          <p:nvPr/>
        </p:nvSpPr>
        <p:spPr>
          <a:xfrm>
            <a:off x="2757666" y="6714"/>
            <a:ext cx="6093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System (stage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hierarchy</a:t>
            </a: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083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178702-822E-A656-568A-DCE96CC00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80" y="4012339"/>
            <a:ext cx="1996210" cy="28456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3F4E22A-38CE-9752-1733-47C8D91ACC16}"/>
              </a:ext>
            </a:extLst>
          </p:cNvPr>
          <p:cNvSpPr txBox="1"/>
          <p:nvPr/>
        </p:nvSpPr>
        <p:spPr>
          <a:xfrm>
            <a:off x="3884164" y="3429000"/>
            <a:ext cx="7605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Copernican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Newton’s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evolutions</a:t>
            </a:r>
            <a:endParaRPr lang="it-IT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F0900DA-2360-7A98-2571-29E2416F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56" y="878948"/>
            <a:ext cx="2013534" cy="303187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93D656-A9DE-6131-E3F7-FBEB16600DE9}"/>
              </a:ext>
            </a:extLst>
          </p:cNvPr>
          <p:cNvSpPr txBox="1"/>
          <p:nvPr/>
        </p:nvSpPr>
        <p:spPr>
          <a:xfrm>
            <a:off x="3917060" y="2447985"/>
            <a:ext cx="4468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4804B1-2B4F-CDFE-4CB6-F8B24DD04F88}"/>
              </a:ext>
            </a:extLst>
          </p:cNvPr>
          <p:cNvSpPr txBox="1"/>
          <p:nvPr/>
        </p:nvSpPr>
        <p:spPr>
          <a:xfrm>
            <a:off x="3902562" y="1504141"/>
            <a:ext cx="6987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Ptolemaic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8E14946-7BC9-0E07-77DB-D64D23833E72}"/>
              </a:ext>
            </a:extLst>
          </p:cNvPr>
          <p:cNvSpPr txBox="1"/>
          <p:nvPr/>
        </p:nvSpPr>
        <p:spPr>
          <a:xfrm>
            <a:off x="359694" y="74428"/>
            <a:ext cx="10820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>
                <a:solidFill>
                  <a:srgbClr val="C00000"/>
                </a:solidFill>
                <a:effectLst/>
              </a:rPr>
              <a:t>Multiparametric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and Converse </a:t>
            </a:r>
            <a:r>
              <a:rPr lang="it-IT" sz="2800" b="1" dirty="0" err="1">
                <a:solidFill>
                  <a:srgbClr val="C00000"/>
                </a:solidFill>
              </a:rPr>
              <a:t>T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herapeutic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H</a:t>
            </a:r>
            <a:r>
              <a:rPr lang="it-IT" sz="2800" b="1" dirty="0" err="1">
                <a:solidFill>
                  <a:srgbClr val="C00000"/>
                </a:solidFill>
                <a:effectLst/>
              </a:rPr>
              <a:t>ierarchy</a:t>
            </a:r>
            <a:r>
              <a:rPr lang="it-IT" sz="2800" b="1" dirty="0">
                <a:solidFill>
                  <a:srgbClr val="C00000"/>
                </a:solidFill>
                <a:effectLst/>
              </a:rPr>
              <a:t> in HCC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D3CA08-E5D6-C97C-0970-355B7E3EF991}"/>
              </a:ext>
            </a:extLst>
          </p:cNvPr>
          <p:cNvSpPr txBox="1"/>
          <p:nvPr/>
        </p:nvSpPr>
        <p:spPr>
          <a:xfrm>
            <a:off x="8492993" y="2190067"/>
            <a:ext cx="260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Merits</a:t>
            </a:r>
            <a:r>
              <a:rPr lang="it-IT" b="1" dirty="0">
                <a:solidFill>
                  <a:srgbClr val="C00000"/>
                </a:solidFill>
              </a:rPr>
              <a:t> of Stage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F858E1-734A-C76C-5994-D52A72FDA1A8}"/>
              </a:ext>
            </a:extLst>
          </p:cNvPr>
          <p:cNvSpPr txBox="1"/>
          <p:nvPr/>
        </p:nvSpPr>
        <p:spPr>
          <a:xfrm>
            <a:off x="8453963" y="2852273"/>
            <a:ext cx="305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Boundaries</a:t>
            </a:r>
            <a:r>
              <a:rPr lang="it-IT" b="1" dirty="0">
                <a:solidFill>
                  <a:srgbClr val="C00000"/>
                </a:solidFill>
              </a:rPr>
              <a:t> of Stage </a:t>
            </a:r>
            <a:r>
              <a:rPr lang="it-IT" b="1" dirty="0" err="1">
                <a:solidFill>
                  <a:srgbClr val="C00000"/>
                </a:solidFill>
              </a:rPr>
              <a:t>Hierarchy</a:t>
            </a:r>
            <a:endParaRPr lang="it-IT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132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3286</Words>
  <Application>Microsoft Macintosh PowerPoint</Application>
  <PresentationFormat>Widescreen</PresentationFormat>
  <Paragraphs>377</Paragraphs>
  <Slides>40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5" baseType="lpstr">
      <vt:lpstr>AdvOT34fe1490.B</vt:lpstr>
      <vt:lpstr>AdvOTf0129623</vt:lpstr>
      <vt:lpstr>AdvOTf0129623+20</vt:lpstr>
      <vt:lpstr>AdvOTf0129623+fb</vt:lpstr>
      <vt:lpstr>AdvPS6F00</vt:lpstr>
      <vt:lpstr>Arial</vt:lpstr>
      <vt:lpstr>Arial</vt:lpstr>
      <vt:lpstr>Calibri</vt:lpstr>
      <vt:lpstr>Calibri Light</vt:lpstr>
      <vt:lpstr>Cambria</vt:lpstr>
      <vt:lpstr>Helvetica</vt:lpstr>
      <vt:lpstr>Helvetica Neue</vt:lpstr>
      <vt:lpstr>system-ui</vt:lpstr>
      <vt:lpstr>Times New Roman</vt:lpstr>
      <vt:lpstr>Tema di Office</vt:lpstr>
      <vt:lpstr>Presentazione standard di PowerPoint</vt:lpstr>
      <vt:lpstr>Presentazione standard di PowerPoint</vt:lpstr>
      <vt:lpstr>HCC 1998: hic sunt leones!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utente</dc:creator>
  <cp:lastModifiedBy>Vitale</cp:lastModifiedBy>
  <cp:revision>14</cp:revision>
  <dcterms:created xsi:type="dcterms:W3CDTF">2025-11-17T21:27:43Z</dcterms:created>
  <dcterms:modified xsi:type="dcterms:W3CDTF">2025-11-26T12:22:54Z</dcterms:modified>
</cp:coreProperties>
</file>